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7556500" cy="10693400"/>
  <p:notesSz cx="7034213" cy="10164763"/>
  <p:embeddedFontLst>
    <p:embeddedFont>
      <p:font typeface="M+" panose="020B0600070205080204" charset="-128"/>
      <p:regular r:id="rId3"/>
    </p:embeddedFont>
    <p:embeddedFont>
      <p:font typeface="M+ Bold" panose="020B0600070205080204" charset="-128"/>
      <p:regular r:id="rId4"/>
    </p:embeddedFont>
    <p:embeddedFont>
      <p:font typeface="M+ Medium" panose="020B0600070205080204" charset="-128"/>
      <p:regular r:id="rId5"/>
    </p:embeddedFont>
    <p:embeddedFont>
      <p:font typeface="モトヤアラタ Medium" panose="020B0600070205080204" charset="-128"/>
      <p:regular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8" d="100"/>
          <a:sy n="68" d="100"/>
        </p:scale>
        <p:origin x="3186" y="3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25202"/>
            <a:ext cx="3077794" cy="812709"/>
            <a:chOff x="0" y="0"/>
            <a:chExt cx="3535215" cy="250694"/>
          </a:xfrm>
        </p:grpSpPr>
        <p:sp>
          <p:nvSpPr>
            <p:cNvPr id="5" name="Freeform 5"/>
            <p:cNvSpPr/>
            <p:nvPr/>
          </p:nvSpPr>
          <p:spPr>
            <a:xfrm>
              <a:off x="0" y="0"/>
              <a:ext cx="3535216" cy="250694"/>
            </a:xfrm>
            <a:custGeom>
              <a:avLst/>
              <a:gdLst/>
              <a:ahLst/>
              <a:cxnLst/>
              <a:rect l="l" t="t" r="r" b="b"/>
              <a:pathLst>
                <a:path w="3535216" h="250694">
                  <a:moveTo>
                    <a:pt x="3535216" y="0"/>
                  </a:moveTo>
                  <a:lnTo>
                    <a:pt x="0" y="0"/>
                  </a:lnTo>
                  <a:lnTo>
                    <a:pt x="101600" y="125347"/>
                  </a:lnTo>
                  <a:lnTo>
                    <a:pt x="0" y="250694"/>
                  </a:lnTo>
                  <a:lnTo>
                    <a:pt x="3535216" y="250694"/>
                  </a:lnTo>
                  <a:lnTo>
                    <a:pt x="3433616" y="125347"/>
                  </a:lnTo>
                  <a:lnTo>
                    <a:pt x="3535216" y="0"/>
                  </a:lnTo>
                  <a:close/>
                </a:path>
              </a:pathLst>
            </a:custGeom>
            <a:solidFill>
              <a:srgbClr val="AF5DBB"/>
            </a:solidFill>
          </p:spPr>
        </p:sp>
        <p:sp>
          <p:nvSpPr>
            <p:cNvPr id="6" name="TextBox 6"/>
            <p:cNvSpPr txBox="1"/>
            <p:nvPr/>
          </p:nvSpPr>
          <p:spPr>
            <a:xfrm>
              <a:off x="88900" y="-180975"/>
              <a:ext cx="3357415" cy="431669"/>
            </a:xfrm>
            <a:prstGeom prst="rect">
              <a:avLst/>
            </a:prstGeom>
          </p:spPr>
          <p:txBody>
            <a:bodyPr lIns="50800" tIns="50800" rIns="50800" bIns="50800" rtlCol="0" anchor="ctr"/>
            <a:lstStyle/>
            <a:p>
              <a:pPr algn="ctr">
                <a:lnSpc>
                  <a:spcPts val="2240"/>
                </a:lnSpc>
              </a:pPr>
              <a:endParaRPr/>
            </a:p>
          </p:txBody>
        </p:sp>
      </p:grpSp>
      <p:sp>
        <p:nvSpPr>
          <p:cNvPr id="7" name="Freeform 7"/>
          <p:cNvSpPr/>
          <p:nvPr/>
        </p:nvSpPr>
        <p:spPr>
          <a:xfrm>
            <a:off x="-213944" y="9030919"/>
            <a:ext cx="7954949" cy="1863747"/>
          </a:xfrm>
          <a:custGeom>
            <a:avLst/>
            <a:gdLst/>
            <a:ahLst/>
            <a:cxnLst/>
            <a:rect l="l" t="t" r="r" b="b"/>
            <a:pathLst>
              <a:path w="7954949" h="1863747">
                <a:moveTo>
                  <a:pt x="0" y="0"/>
                </a:moveTo>
                <a:lnTo>
                  <a:pt x="7954949" y="0"/>
                </a:lnTo>
                <a:lnTo>
                  <a:pt x="7954949" y="1863747"/>
                </a:lnTo>
                <a:lnTo>
                  <a:pt x="0" y="1863747"/>
                </a:lnTo>
                <a:lnTo>
                  <a:pt x="0" y="0"/>
                </a:lnTo>
                <a:close/>
              </a:path>
            </a:pathLst>
          </a:custGeom>
          <a:blipFill>
            <a:blip r:embed="rId2">
              <a:alphaModFix amt="46000"/>
            </a:blip>
            <a:stretch>
              <a:fillRect t="-92062" b="-173762"/>
            </a:stretch>
          </a:blipFill>
        </p:spPr>
      </p:sp>
      <p:grpSp>
        <p:nvGrpSpPr>
          <p:cNvPr id="9" name="Group 9"/>
          <p:cNvGrpSpPr>
            <a:grpSpLocks noChangeAspect="1"/>
          </p:cNvGrpSpPr>
          <p:nvPr/>
        </p:nvGrpSpPr>
        <p:grpSpPr>
          <a:xfrm>
            <a:off x="-13484" y="2462317"/>
            <a:ext cx="2416835" cy="2416559"/>
            <a:chOff x="0" y="0"/>
            <a:chExt cx="6350013" cy="6349289"/>
          </a:xfrm>
        </p:grpSpPr>
        <p:sp>
          <p:nvSpPr>
            <p:cNvPr id="10" name="Freeform 10"/>
            <p:cNvSpPr/>
            <p:nvPr/>
          </p:nvSpPr>
          <p:spPr>
            <a:xfrm>
              <a:off x="-2" y="-1"/>
              <a:ext cx="6350000" cy="6349290"/>
            </a:xfrm>
            <a:custGeom>
              <a:avLst/>
              <a:gdLst/>
              <a:ahLst/>
              <a:cxnLst/>
              <a:rect l="l" t="t" r="r" b="b"/>
              <a:pathLst>
                <a:path w="6350000" h="6349290">
                  <a:moveTo>
                    <a:pt x="5589297" y="1006730"/>
                  </a:moveTo>
                  <a:cubicBezTo>
                    <a:pt x="5465116" y="791694"/>
                    <a:pt x="5239933" y="671386"/>
                    <a:pt x="5008285" y="671221"/>
                  </a:cubicBezTo>
                  <a:lnTo>
                    <a:pt x="5008323" y="671183"/>
                  </a:lnTo>
                  <a:cubicBezTo>
                    <a:pt x="4776675" y="670980"/>
                    <a:pt x="4551453" y="550686"/>
                    <a:pt x="4427311" y="335675"/>
                  </a:cubicBezTo>
                  <a:cubicBezTo>
                    <a:pt x="4242069" y="14784"/>
                    <a:pt x="3831782" y="-95135"/>
                    <a:pt x="3510892" y="90146"/>
                  </a:cubicBezTo>
                  <a:lnTo>
                    <a:pt x="3510841" y="90184"/>
                  </a:lnTo>
                  <a:lnTo>
                    <a:pt x="3510841" y="89980"/>
                  </a:lnTo>
                  <a:cubicBezTo>
                    <a:pt x="3311540" y="204801"/>
                    <a:pt x="3058606" y="213894"/>
                    <a:pt x="2844523" y="92495"/>
                  </a:cubicBezTo>
                  <a:cubicBezTo>
                    <a:pt x="2741495" y="31767"/>
                    <a:pt x="2624048" y="-177"/>
                    <a:pt x="2504455" y="1"/>
                  </a:cubicBezTo>
                  <a:cubicBezTo>
                    <a:pt x="2256157" y="1"/>
                    <a:pt x="2039393" y="134913"/>
                    <a:pt x="1923366" y="335433"/>
                  </a:cubicBezTo>
                  <a:lnTo>
                    <a:pt x="1923366" y="335395"/>
                  </a:lnTo>
                  <a:cubicBezTo>
                    <a:pt x="1807377" y="535877"/>
                    <a:pt x="1590563" y="670790"/>
                    <a:pt x="1342303" y="670790"/>
                  </a:cubicBezTo>
                  <a:cubicBezTo>
                    <a:pt x="971781" y="670790"/>
                    <a:pt x="671438" y="971132"/>
                    <a:pt x="671438" y="1341654"/>
                  </a:cubicBezTo>
                  <a:lnTo>
                    <a:pt x="671438" y="1341731"/>
                  </a:lnTo>
                  <a:lnTo>
                    <a:pt x="671235" y="1341654"/>
                  </a:lnTo>
                  <a:cubicBezTo>
                    <a:pt x="671032" y="1571537"/>
                    <a:pt x="552554" y="1795019"/>
                    <a:pt x="340654" y="1919771"/>
                  </a:cubicBezTo>
                  <a:cubicBezTo>
                    <a:pt x="236398" y="1978609"/>
                    <a:pt x="149886" y="2064406"/>
                    <a:pt x="90185" y="2168170"/>
                  </a:cubicBezTo>
                  <a:cubicBezTo>
                    <a:pt x="-33971" y="2383232"/>
                    <a:pt x="-25525" y="2638388"/>
                    <a:pt x="90147" y="2839111"/>
                  </a:cubicBezTo>
                  <a:lnTo>
                    <a:pt x="90109" y="2839111"/>
                  </a:lnTo>
                  <a:cubicBezTo>
                    <a:pt x="205691" y="3039797"/>
                    <a:pt x="214137" y="3294978"/>
                    <a:pt x="89982" y="3510014"/>
                  </a:cubicBezTo>
                  <a:cubicBezTo>
                    <a:pt x="-95248" y="3830867"/>
                    <a:pt x="14658" y="4241153"/>
                    <a:pt x="335549" y="4426434"/>
                  </a:cubicBezTo>
                  <a:lnTo>
                    <a:pt x="335587" y="4426472"/>
                  </a:lnTo>
                  <a:lnTo>
                    <a:pt x="335460" y="4426560"/>
                  </a:lnTo>
                  <a:cubicBezTo>
                    <a:pt x="535980" y="4542499"/>
                    <a:pt x="670829" y="4759313"/>
                    <a:pt x="670829" y="5007611"/>
                  </a:cubicBezTo>
                  <a:cubicBezTo>
                    <a:pt x="670829" y="5378133"/>
                    <a:pt x="971171" y="5678476"/>
                    <a:pt x="1341681" y="5678476"/>
                  </a:cubicBezTo>
                  <a:cubicBezTo>
                    <a:pt x="1589991" y="5678476"/>
                    <a:pt x="1806717" y="5813362"/>
                    <a:pt x="1922782" y="6013883"/>
                  </a:cubicBezTo>
                  <a:cubicBezTo>
                    <a:pt x="2038771" y="6214314"/>
                    <a:pt x="2255573" y="6349290"/>
                    <a:pt x="2503845" y="6349290"/>
                  </a:cubicBezTo>
                  <a:cubicBezTo>
                    <a:pt x="2623437" y="6349444"/>
                    <a:pt x="2740879" y="6317498"/>
                    <a:pt x="2843913" y="6256783"/>
                  </a:cubicBezTo>
                  <a:cubicBezTo>
                    <a:pt x="3057946" y="6135409"/>
                    <a:pt x="3310943" y="6144502"/>
                    <a:pt x="3510231" y="6259361"/>
                  </a:cubicBezTo>
                  <a:lnTo>
                    <a:pt x="3510231" y="6259120"/>
                  </a:lnTo>
                  <a:lnTo>
                    <a:pt x="3510269" y="6259196"/>
                  </a:lnTo>
                  <a:cubicBezTo>
                    <a:pt x="3831160" y="6444438"/>
                    <a:pt x="4241446" y="6334482"/>
                    <a:pt x="4426739" y="6013629"/>
                  </a:cubicBezTo>
                  <a:cubicBezTo>
                    <a:pt x="4550882" y="5798631"/>
                    <a:pt x="4776066" y="5678311"/>
                    <a:pt x="5007713" y="5678146"/>
                  </a:cubicBezTo>
                  <a:lnTo>
                    <a:pt x="5007663" y="5678057"/>
                  </a:lnTo>
                  <a:cubicBezTo>
                    <a:pt x="5239310" y="5677892"/>
                    <a:pt x="5464532" y="5557572"/>
                    <a:pt x="5588637" y="5342574"/>
                  </a:cubicBezTo>
                  <a:cubicBezTo>
                    <a:pt x="5649762" y="5236720"/>
                    <a:pt x="5678769" y="5121099"/>
                    <a:pt x="5678642" y="5007078"/>
                  </a:cubicBezTo>
                  <a:lnTo>
                    <a:pt x="5678731" y="5007155"/>
                  </a:lnTo>
                  <a:cubicBezTo>
                    <a:pt x="5678934" y="4783711"/>
                    <a:pt x="5790897" y="4566223"/>
                    <a:pt x="5991811" y="4439693"/>
                  </a:cubicBezTo>
                  <a:cubicBezTo>
                    <a:pt x="6100116" y="4382746"/>
                    <a:pt x="6194109" y="4295485"/>
                    <a:pt x="6259781" y="4181731"/>
                  </a:cubicBezTo>
                  <a:cubicBezTo>
                    <a:pt x="6383974" y="3966618"/>
                    <a:pt x="6375529" y="3711437"/>
                    <a:pt x="6259870" y="3510751"/>
                  </a:cubicBezTo>
                  <a:lnTo>
                    <a:pt x="6259908" y="3510751"/>
                  </a:lnTo>
                  <a:cubicBezTo>
                    <a:pt x="6144287" y="3310066"/>
                    <a:pt x="6135829" y="3054885"/>
                    <a:pt x="6259997" y="2839836"/>
                  </a:cubicBezTo>
                  <a:cubicBezTo>
                    <a:pt x="6445277" y="2518945"/>
                    <a:pt x="6335320" y="2108697"/>
                    <a:pt x="6014429" y="1923417"/>
                  </a:cubicBezTo>
                  <a:lnTo>
                    <a:pt x="6014379" y="1923366"/>
                  </a:lnTo>
                  <a:lnTo>
                    <a:pt x="6014506" y="1923328"/>
                  </a:lnTo>
                  <a:cubicBezTo>
                    <a:pt x="5815599" y="1808240"/>
                    <a:pt x="5681309" y="1593953"/>
                    <a:pt x="5679188" y="1348132"/>
                  </a:cubicBezTo>
                  <a:cubicBezTo>
                    <a:pt x="5680356" y="1232130"/>
                    <a:pt x="5651438" y="1114401"/>
                    <a:pt x="5589297" y="1006730"/>
                  </a:cubicBezTo>
                </a:path>
              </a:pathLst>
            </a:custGeom>
            <a:blipFill>
              <a:blip r:embed="rId2">
                <a:alphaModFix amt="89000"/>
              </a:blip>
              <a:stretch>
                <a:fillRect l="-10802" t="-66095" r="-137058" b="-46366"/>
              </a:stretch>
            </a:blipFill>
          </p:spPr>
        </p:sp>
      </p:grpSp>
      <p:grpSp>
        <p:nvGrpSpPr>
          <p:cNvPr id="11" name="Group 11"/>
          <p:cNvGrpSpPr/>
          <p:nvPr/>
        </p:nvGrpSpPr>
        <p:grpSpPr>
          <a:xfrm>
            <a:off x="1727782" y="3300664"/>
            <a:ext cx="339354" cy="339354"/>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3180"/>
            </a:solidFill>
          </p:spPr>
        </p:sp>
        <p:sp>
          <p:nvSpPr>
            <p:cNvPr id="13" name="TextBox 13"/>
            <p:cNvSpPr txBox="1"/>
            <p:nvPr/>
          </p:nvSpPr>
          <p:spPr>
            <a:xfrm>
              <a:off x="76200" y="47625"/>
              <a:ext cx="660400" cy="688975"/>
            </a:xfrm>
            <a:prstGeom prst="rect">
              <a:avLst/>
            </a:prstGeom>
          </p:spPr>
          <p:txBody>
            <a:bodyPr lIns="52488" tIns="52488" rIns="52488" bIns="52488" rtlCol="0" anchor="ctr"/>
            <a:lstStyle/>
            <a:p>
              <a:pPr algn="ctr">
                <a:lnSpc>
                  <a:spcPts val="1959"/>
                </a:lnSpc>
                <a:spcBef>
                  <a:spcPct val="0"/>
                </a:spcBef>
              </a:pPr>
              <a:endParaRPr/>
            </a:p>
          </p:txBody>
        </p:sp>
      </p:grpSp>
      <p:grpSp>
        <p:nvGrpSpPr>
          <p:cNvPr id="14" name="Group 14"/>
          <p:cNvGrpSpPr/>
          <p:nvPr/>
        </p:nvGrpSpPr>
        <p:grpSpPr>
          <a:xfrm>
            <a:off x="2169235" y="3697244"/>
            <a:ext cx="1651418" cy="270890"/>
            <a:chOff x="0" y="0"/>
            <a:chExt cx="591831" cy="97081"/>
          </a:xfrm>
        </p:grpSpPr>
        <p:sp>
          <p:nvSpPr>
            <p:cNvPr id="15" name="Freeform 15"/>
            <p:cNvSpPr/>
            <p:nvPr/>
          </p:nvSpPr>
          <p:spPr>
            <a:xfrm>
              <a:off x="0" y="0"/>
              <a:ext cx="591831" cy="97081"/>
            </a:xfrm>
            <a:custGeom>
              <a:avLst/>
              <a:gdLst/>
              <a:ahLst/>
              <a:cxnLst/>
              <a:rect l="l" t="t" r="r" b="b"/>
              <a:pathLst>
                <a:path w="591831" h="97081">
                  <a:moveTo>
                    <a:pt x="48540" y="0"/>
                  </a:moveTo>
                  <a:lnTo>
                    <a:pt x="543290" y="0"/>
                  </a:lnTo>
                  <a:cubicBezTo>
                    <a:pt x="570099" y="0"/>
                    <a:pt x="591831" y="21732"/>
                    <a:pt x="591831" y="48540"/>
                  </a:cubicBezTo>
                  <a:lnTo>
                    <a:pt x="591831" y="48540"/>
                  </a:lnTo>
                  <a:cubicBezTo>
                    <a:pt x="591831" y="75348"/>
                    <a:pt x="570099" y="97081"/>
                    <a:pt x="543290" y="97081"/>
                  </a:cubicBezTo>
                  <a:lnTo>
                    <a:pt x="48540" y="97081"/>
                  </a:lnTo>
                  <a:cubicBezTo>
                    <a:pt x="21732" y="97081"/>
                    <a:pt x="0" y="75348"/>
                    <a:pt x="0" y="48540"/>
                  </a:cubicBezTo>
                  <a:lnTo>
                    <a:pt x="0" y="48540"/>
                  </a:lnTo>
                  <a:cubicBezTo>
                    <a:pt x="0" y="21732"/>
                    <a:pt x="21732" y="0"/>
                    <a:pt x="48540" y="0"/>
                  </a:cubicBezTo>
                  <a:close/>
                </a:path>
              </a:pathLst>
            </a:custGeom>
            <a:solidFill>
              <a:srgbClr val="AF5DBB"/>
            </a:solidFill>
          </p:spPr>
        </p:sp>
        <p:sp>
          <p:nvSpPr>
            <p:cNvPr id="16" name="TextBox 16"/>
            <p:cNvSpPr txBox="1"/>
            <p:nvPr/>
          </p:nvSpPr>
          <p:spPr>
            <a:xfrm>
              <a:off x="0" y="-38100"/>
              <a:ext cx="591831" cy="135181"/>
            </a:xfrm>
            <a:prstGeom prst="rect">
              <a:avLst/>
            </a:prstGeom>
          </p:spPr>
          <p:txBody>
            <a:bodyPr lIns="50800" tIns="50800" rIns="50800" bIns="50800" rtlCol="0" anchor="ctr"/>
            <a:lstStyle/>
            <a:p>
              <a:pPr algn="ctr">
                <a:lnSpc>
                  <a:spcPts val="2240"/>
                </a:lnSpc>
              </a:pPr>
              <a:endParaRPr/>
            </a:p>
          </p:txBody>
        </p:sp>
      </p:grpSp>
      <p:sp>
        <p:nvSpPr>
          <p:cNvPr id="17" name="TextBox 17"/>
          <p:cNvSpPr txBox="1"/>
          <p:nvPr/>
        </p:nvSpPr>
        <p:spPr>
          <a:xfrm>
            <a:off x="2236327" y="3692893"/>
            <a:ext cx="1440626" cy="241493"/>
          </a:xfrm>
          <a:prstGeom prst="rect">
            <a:avLst/>
          </a:prstGeom>
        </p:spPr>
        <p:txBody>
          <a:bodyPr lIns="0" tIns="0" rIns="0" bIns="0" rtlCol="0" anchor="t">
            <a:spAutoFit/>
          </a:bodyPr>
          <a:lstStyle/>
          <a:p>
            <a:pPr algn="ctr">
              <a:lnSpc>
                <a:spcPts val="1914"/>
              </a:lnSpc>
            </a:pPr>
            <a:r>
              <a:rPr lang="en-US" sz="1367" b="1" spc="68" dirty="0" err="1">
                <a:solidFill>
                  <a:srgbClr val="FFFFFF"/>
                </a:solidFill>
                <a:latin typeface="M+ Bold"/>
                <a:ea typeface="M+ Bold"/>
                <a:cs typeface="M+ Bold"/>
                <a:sym typeface="M+ Bold"/>
              </a:rPr>
              <a:t>セミナーテーマ</a:t>
            </a:r>
            <a:endParaRPr lang="en-US" sz="1367" b="1" spc="68" dirty="0">
              <a:solidFill>
                <a:srgbClr val="FFFFFF"/>
              </a:solidFill>
              <a:latin typeface="M+ Bold"/>
              <a:ea typeface="M+ Bold"/>
              <a:cs typeface="M+ Bold"/>
              <a:sym typeface="M+ Bold"/>
            </a:endParaRPr>
          </a:p>
        </p:txBody>
      </p:sp>
      <p:grpSp>
        <p:nvGrpSpPr>
          <p:cNvPr id="18" name="Group 18"/>
          <p:cNvGrpSpPr/>
          <p:nvPr/>
        </p:nvGrpSpPr>
        <p:grpSpPr>
          <a:xfrm>
            <a:off x="300470" y="5077196"/>
            <a:ext cx="3346540" cy="3813845"/>
            <a:chOff x="0" y="0"/>
            <a:chExt cx="1199324" cy="1366796"/>
          </a:xfrm>
        </p:grpSpPr>
        <p:sp>
          <p:nvSpPr>
            <p:cNvPr id="19" name="Freeform 19"/>
            <p:cNvSpPr/>
            <p:nvPr/>
          </p:nvSpPr>
          <p:spPr>
            <a:xfrm>
              <a:off x="0" y="0"/>
              <a:ext cx="1199324" cy="1366796"/>
            </a:xfrm>
            <a:custGeom>
              <a:avLst/>
              <a:gdLst/>
              <a:ahLst/>
              <a:cxnLst/>
              <a:rect l="l" t="t" r="r" b="b"/>
              <a:pathLst>
                <a:path w="1199324" h="1366796">
                  <a:moveTo>
                    <a:pt x="0" y="0"/>
                  </a:moveTo>
                  <a:lnTo>
                    <a:pt x="1199324" y="0"/>
                  </a:lnTo>
                  <a:lnTo>
                    <a:pt x="1199324" y="1366796"/>
                  </a:lnTo>
                  <a:lnTo>
                    <a:pt x="0" y="1366796"/>
                  </a:lnTo>
                  <a:close/>
                </a:path>
              </a:pathLst>
            </a:custGeom>
            <a:solidFill>
              <a:srgbClr val="FFFFFF"/>
            </a:solidFill>
            <a:ln w="38100" cap="sq">
              <a:solidFill>
                <a:srgbClr val="E39AED"/>
              </a:solidFill>
              <a:prstDash val="solid"/>
              <a:miter/>
            </a:ln>
          </p:spPr>
        </p:sp>
        <p:sp>
          <p:nvSpPr>
            <p:cNvPr id="20" name="TextBox 20"/>
            <p:cNvSpPr txBox="1"/>
            <p:nvPr/>
          </p:nvSpPr>
          <p:spPr>
            <a:xfrm>
              <a:off x="0" y="-38100"/>
              <a:ext cx="1199324" cy="1404896"/>
            </a:xfrm>
            <a:prstGeom prst="rect">
              <a:avLst/>
            </a:prstGeom>
          </p:spPr>
          <p:txBody>
            <a:bodyPr lIns="50800" tIns="50800" rIns="50800" bIns="50800" rtlCol="0" anchor="ctr"/>
            <a:lstStyle/>
            <a:p>
              <a:pPr marL="0" lvl="0" indent="0" algn="ctr">
                <a:lnSpc>
                  <a:spcPts val="2240"/>
                </a:lnSpc>
                <a:spcBef>
                  <a:spcPct val="0"/>
                </a:spcBef>
              </a:pPr>
              <a:endParaRPr/>
            </a:p>
          </p:txBody>
        </p:sp>
      </p:grpSp>
      <p:grpSp>
        <p:nvGrpSpPr>
          <p:cNvPr id="21" name="Group 21"/>
          <p:cNvGrpSpPr/>
          <p:nvPr/>
        </p:nvGrpSpPr>
        <p:grpSpPr>
          <a:xfrm>
            <a:off x="504913" y="7127807"/>
            <a:ext cx="2954752" cy="1617662"/>
            <a:chOff x="0" y="0"/>
            <a:chExt cx="3939669" cy="2156883"/>
          </a:xfrm>
        </p:grpSpPr>
        <p:pic>
          <p:nvPicPr>
            <p:cNvPr id="22" name="Picture 22"/>
            <p:cNvPicPr>
              <a:picLocks noChangeAspect="1"/>
            </p:cNvPicPr>
            <p:nvPr/>
          </p:nvPicPr>
          <p:blipFill>
            <a:blip r:embed="rId3"/>
            <a:srcRect l="2343" r="2343"/>
            <a:stretch>
              <a:fillRect/>
            </a:stretch>
          </p:blipFill>
          <p:spPr>
            <a:xfrm>
              <a:off x="0" y="0"/>
              <a:ext cx="3939669" cy="2156883"/>
            </a:xfrm>
            <a:prstGeom prst="rect">
              <a:avLst/>
            </a:prstGeom>
          </p:spPr>
        </p:pic>
      </p:grpSp>
      <p:grpSp>
        <p:nvGrpSpPr>
          <p:cNvPr id="23" name="Group 23"/>
          <p:cNvGrpSpPr/>
          <p:nvPr/>
        </p:nvGrpSpPr>
        <p:grpSpPr>
          <a:xfrm>
            <a:off x="3851453" y="5121825"/>
            <a:ext cx="3453140" cy="3813845"/>
            <a:chOff x="0" y="0"/>
            <a:chExt cx="1199324" cy="1366796"/>
          </a:xfrm>
        </p:grpSpPr>
        <p:sp>
          <p:nvSpPr>
            <p:cNvPr id="24" name="Freeform 24"/>
            <p:cNvSpPr/>
            <p:nvPr/>
          </p:nvSpPr>
          <p:spPr>
            <a:xfrm>
              <a:off x="0" y="0"/>
              <a:ext cx="1199324" cy="1366796"/>
            </a:xfrm>
            <a:custGeom>
              <a:avLst/>
              <a:gdLst/>
              <a:ahLst/>
              <a:cxnLst/>
              <a:rect l="l" t="t" r="r" b="b"/>
              <a:pathLst>
                <a:path w="1199324" h="1366796">
                  <a:moveTo>
                    <a:pt x="0" y="0"/>
                  </a:moveTo>
                  <a:lnTo>
                    <a:pt x="1199324" y="0"/>
                  </a:lnTo>
                  <a:lnTo>
                    <a:pt x="1199324" y="1366796"/>
                  </a:lnTo>
                  <a:lnTo>
                    <a:pt x="0" y="1366796"/>
                  </a:lnTo>
                  <a:close/>
                </a:path>
              </a:pathLst>
            </a:custGeom>
            <a:solidFill>
              <a:srgbClr val="FFFFFF"/>
            </a:solidFill>
            <a:ln w="38100" cap="sq">
              <a:solidFill>
                <a:srgbClr val="E39AED"/>
              </a:solidFill>
              <a:prstDash val="solid"/>
              <a:miter/>
            </a:ln>
          </p:spPr>
        </p:sp>
        <p:sp>
          <p:nvSpPr>
            <p:cNvPr id="25" name="TextBox 25"/>
            <p:cNvSpPr txBox="1"/>
            <p:nvPr/>
          </p:nvSpPr>
          <p:spPr>
            <a:xfrm>
              <a:off x="0" y="-38100"/>
              <a:ext cx="1199324" cy="1404896"/>
            </a:xfrm>
            <a:prstGeom prst="rect">
              <a:avLst/>
            </a:prstGeom>
          </p:spPr>
          <p:txBody>
            <a:bodyPr lIns="50800" tIns="50800" rIns="50800" bIns="50800" rtlCol="0" anchor="ctr"/>
            <a:lstStyle/>
            <a:p>
              <a:pPr marL="0" lvl="0" indent="0" algn="ctr">
                <a:lnSpc>
                  <a:spcPts val="2240"/>
                </a:lnSpc>
                <a:spcBef>
                  <a:spcPct val="0"/>
                </a:spcBef>
              </a:pPr>
              <a:endParaRPr/>
            </a:p>
          </p:txBody>
        </p:sp>
      </p:grpSp>
      <p:grpSp>
        <p:nvGrpSpPr>
          <p:cNvPr id="26" name="Group 26"/>
          <p:cNvGrpSpPr/>
          <p:nvPr/>
        </p:nvGrpSpPr>
        <p:grpSpPr>
          <a:xfrm>
            <a:off x="346229" y="9176791"/>
            <a:ext cx="818206" cy="515646"/>
            <a:chOff x="0" y="0"/>
            <a:chExt cx="293227" cy="184796"/>
          </a:xfrm>
        </p:grpSpPr>
        <p:sp>
          <p:nvSpPr>
            <p:cNvPr id="27" name="Freeform 27"/>
            <p:cNvSpPr/>
            <p:nvPr/>
          </p:nvSpPr>
          <p:spPr>
            <a:xfrm>
              <a:off x="0" y="0"/>
              <a:ext cx="293227" cy="184796"/>
            </a:xfrm>
            <a:custGeom>
              <a:avLst/>
              <a:gdLst/>
              <a:ahLst/>
              <a:cxnLst/>
              <a:rect l="l" t="t" r="r" b="b"/>
              <a:pathLst>
                <a:path w="293227" h="184796">
                  <a:moveTo>
                    <a:pt x="0" y="0"/>
                  </a:moveTo>
                  <a:lnTo>
                    <a:pt x="293227" y="0"/>
                  </a:lnTo>
                  <a:lnTo>
                    <a:pt x="293227" y="184796"/>
                  </a:lnTo>
                  <a:lnTo>
                    <a:pt x="0" y="184796"/>
                  </a:lnTo>
                  <a:close/>
                </a:path>
              </a:pathLst>
            </a:custGeom>
            <a:solidFill>
              <a:srgbClr val="000000">
                <a:alpha val="0"/>
              </a:srgbClr>
            </a:solidFill>
            <a:ln w="19050" cap="sq">
              <a:solidFill>
                <a:srgbClr val="333333"/>
              </a:solidFill>
              <a:prstDash val="solid"/>
              <a:miter/>
            </a:ln>
          </p:spPr>
        </p:sp>
        <p:sp>
          <p:nvSpPr>
            <p:cNvPr id="28" name="TextBox 28"/>
            <p:cNvSpPr txBox="1"/>
            <p:nvPr/>
          </p:nvSpPr>
          <p:spPr>
            <a:xfrm>
              <a:off x="0" y="-38100"/>
              <a:ext cx="293227" cy="222896"/>
            </a:xfrm>
            <a:prstGeom prst="rect">
              <a:avLst/>
            </a:prstGeom>
          </p:spPr>
          <p:txBody>
            <a:bodyPr lIns="50800" tIns="50800" rIns="50800" bIns="50800" rtlCol="0" anchor="ctr"/>
            <a:lstStyle/>
            <a:p>
              <a:pPr algn="ctr">
                <a:lnSpc>
                  <a:spcPts val="2240"/>
                </a:lnSpc>
              </a:pPr>
              <a:endParaRPr/>
            </a:p>
          </p:txBody>
        </p:sp>
      </p:grpSp>
      <p:sp>
        <p:nvSpPr>
          <p:cNvPr id="29" name="Freeform 29"/>
          <p:cNvSpPr/>
          <p:nvPr/>
        </p:nvSpPr>
        <p:spPr>
          <a:xfrm>
            <a:off x="4025629" y="9235145"/>
            <a:ext cx="172886" cy="237236"/>
          </a:xfrm>
          <a:custGeom>
            <a:avLst/>
            <a:gdLst/>
            <a:ahLst/>
            <a:cxnLst/>
            <a:rect l="l" t="t" r="r" b="b"/>
            <a:pathLst>
              <a:path w="172886" h="237236">
                <a:moveTo>
                  <a:pt x="0" y="0"/>
                </a:moveTo>
                <a:lnTo>
                  <a:pt x="172886" y="0"/>
                </a:lnTo>
                <a:lnTo>
                  <a:pt x="172886" y="237236"/>
                </a:lnTo>
                <a:lnTo>
                  <a:pt x="0" y="2372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0" name="Freeform 30"/>
          <p:cNvSpPr/>
          <p:nvPr/>
        </p:nvSpPr>
        <p:spPr>
          <a:xfrm>
            <a:off x="317129" y="5100596"/>
            <a:ext cx="1107173" cy="353609"/>
          </a:xfrm>
          <a:custGeom>
            <a:avLst/>
            <a:gdLst/>
            <a:ahLst/>
            <a:cxnLst/>
            <a:rect l="l" t="t" r="r" b="b"/>
            <a:pathLst>
              <a:path w="1107173" h="329384">
                <a:moveTo>
                  <a:pt x="0" y="0"/>
                </a:moveTo>
                <a:lnTo>
                  <a:pt x="1107173" y="0"/>
                </a:lnTo>
                <a:lnTo>
                  <a:pt x="1107173" y="329384"/>
                </a:lnTo>
                <a:lnTo>
                  <a:pt x="0" y="329384"/>
                </a:lnTo>
                <a:lnTo>
                  <a:pt x="0" y="0"/>
                </a:lnTo>
                <a:close/>
              </a:path>
            </a:pathLst>
          </a:custGeom>
          <a:blipFill>
            <a:blip r:embed="rId6"/>
            <a:stretch>
              <a:fillRect/>
            </a:stretch>
          </a:blipFill>
          <a:ln cap="sq">
            <a:noFill/>
            <a:prstDash val="solid"/>
            <a:miter/>
          </a:ln>
        </p:spPr>
      </p:sp>
      <p:grpSp>
        <p:nvGrpSpPr>
          <p:cNvPr id="31" name="Group 31"/>
          <p:cNvGrpSpPr/>
          <p:nvPr/>
        </p:nvGrpSpPr>
        <p:grpSpPr>
          <a:xfrm>
            <a:off x="3820653" y="5124821"/>
            <a:ext cx="1219397" cy="329384"/>
            <a:chOff x="0" y="0"/>
            <a:chExt cx="1625863" cy="439179"/>
          </a:xfrm>
        </p:grpSpPr>
        <p:sp>
          <p:nvSpPr>
            <p:cNvPr id="32" name="Freeform 32"/>
            <p:cNvSpPr/>
            <p:nvPr/>
          </p:nvSpPr>
          <p:spPr>
            <a:xfrm>
              <a:off x="0" y="0"/>
              <a:ext cx="1476230" cy="439179"/>
            </a:xfrm>
            <a:custGeom>
              <a:avLst/>
              <a:gdLst/>
              <a:ahLst/>
              <a:cxnLst/>
              <a:rect l="l" t="t" r="r" b="b"/>
              <a:pathLst>
                <a:path w="1476230" h="439179">
                  <a:moveTo>
                    <a:pt x="0" y="0"/>
                  </a:moveTo>
                  <a:lnTo>
                    <a:pt x="1476230" y="0"/>
                  </a:lnTo>
                  <a:lnTo>
                    <a:pt x="1476230" y="439179"/>
                  </a:lnTo>
                  <a:lnTo>
                    <a:pt x="0" y="439179"/>
                  </a:lnTo>
                  <a:lnTo>
                    <a:pt x="0" y="0"/>
                  </a:lnTo>
                  <a:close/>
                </a:path>
              </a:pathLst>
            </a:custGeom>
            <a:blipFill>
              <a:blip r:embed="rId6"/>
              <a:stretch>
                <a:fillRect/>
              </a:stretch>
            </a:blipFill>
            <a:ln cap="sq">
              <a:noFill/>
              <a:prstDash val="solid"/>
              <a:miter/>
            </a:ln>
          </p:spPr>
        </p:sp>
        <p:sp>
          <p:nvSpPr>
            <p:cNvPr id="33" name="Freeform 33"/>
            <p:cNvSpPr/>
            <p:nvPr/>
          </p:nvSpPr>
          <p:spPr>
            <a:xfrm>
              <a:off x="247902" y="0"/>
              <a:ext cx="1377961" cy="439179"/>
            </a:xfrm>
            <a:custGeom>
              <a:avLst/>
              <a:gdLst/>
              <a:ahLst/>
              <a:cxnLst/>
              <a:rect l="l" t="t" r="r" b="b"/>
              <a:pathLst>
                <a:path w="1377961" h="439179">
                  <a:moveTo>
                    <a:pt x="0" y="0"/>
                  </a:moveTo>
                  <a:lnTo>
                    <a:pt x="1377961" y="0"/>
                  </a:lnTo>
                  <a:lnTo>
                    <a:pt x="1377961" y="439179"/>
                  </a:lnTo>
                  <a:lnTo>
                    <a:pt x="0" y="439179"/>
                  </a:lnTo>
                  <a:lnTo>
                    <a:pt x="0" y="0"/>
                  </a:lnTo>
                  <a:close/>
                </a:path>
              </a:pathLst>
            </a:custGeom>
            <a:blipFill>
              <a:blip r:embed="rId6"/>
              <a:stretch>
                <a:fillRect l="-7131"/>
              </a:stretch>
            </a:blipFill>
            <a:ln cap="sq">
              <a:noFill/>
              <a:prstDash val="solid"/>
              <a:miter/>
            </a:ln>
          </p:spPr>
        </p:sp>
      </p:grpSp>
      <p:sp>
        <p:nvSpPr>
          <p:cNvPr id="35" name="TextBox 35"/>
          <p:cNvSpPr txBox="1"/>
          <p:nvPr/>
        </p:nvSpPr>
        <p:spPr>
          <a:xfrm>
            <a:off x="313213" y="179590"/>
            <a:ext cx="3538240" cy="325754"/>
          </a:xfrm>
          <a:prstGeom prst="rect">
            <a:avLst/>
          </a:prstGeom>
        </p:spPr>
        <p:txBody>
          <a:bodyPr lIns="0" tIns="0" rIns="0" bIns="0" rtlCol="0" anchor="t">
            <a:spAutoFit/>
          </a:bodyPr>
          <a:lstStyle/>
          <a:p>
            <a:pPr algn="l">
              <a:lnSpc>
                <a:spcPts val="2520"/>
              </a:lnSpc>
            </a:pPr>
            <a:r>
              <a:rPr lang="en-US" sz="2400" b="1" spc="178" dirty="0" err="1">
                <a:solidFill>
                  <a:srgbClr val="FFFFFF"/>
                </a:solidFill>
                <a:latin typeface="M+ Bold"/>
                <a:ea typeface="M+ Bold"/>
                <a:cs typeface="M+ Bold"/>
                <a:sym typeface="M+ Bold"/>
              </a:rPr>
              <a:t>経営者の集い</a:t>
            </a:r>
            <a:endParaRPr lang="en-US" sz="2400" b="1" spc="178" dirty="0">
              <a:solidFill>
                <a:srgbClr val="FFFFFF"/>
              </a:solidFill>
              <a:latin typeface="M+ Bold"/>
              <a:ea typeface="M+ Bold"/>
              <a:cs typeface="M+ Bold"/>
              <a:sym typeface="M+ Bold"/>
            </a:endParaRPr>
          </a:p>
        </p:txBody>
      </p:sp>
      <p:sp>
        <p:nvSpPr>
          <p:cNvPr id="36" name="TextBox 36"/>
          <p:cNvSpPr txBox="1"/>
          <p:nvPr/>
        </p:nvSpPr>
        <p:spPr>
          <a:xfrm>
            <a:off x="1626338" y="3367202"/>
            <a:ext cx="483774" cy="261931"/>
          </a:xfrm>
          <a:prstGeom prst="rect">
            <a:avLst/>
          </a:prstGeom>
        </p:spPr>
        <p:txBody>
          <a:bodyPr wrap="square" lIns="0" tIns="0" rIns="0" bIns="0" rtlCol="0" anchor="t">
            <a:spAutoFit/>
          </a:bodyPr>
          <a:lstStyle/>
          <a:p>
            <a:pPr algn="ctr">
              <a:lnSpc>
                <a:spcPts val="2239"/>
              </a:lnSpc>
            </a:pPr>
            <a:r>
              <a:rPr lang="en-US" sz="1599" b="1" spc="31" dirty="0">
                <a:solidFill>
                  <a:srgbClr val="FFFFFF"/>
                </a:solidFill>
                <a:latin typeface="モトヤアラタ Medium"/>
                <a:ea typeface="モトヤアラタ Medium"/>
                <a:cs typeface="モトヤアラタ Medium"/>
                <a:sym typeface="モトヤアラタ Medium"/>
              </a:rPr>
              <a:t>火</a:t>
            </a:r>
          </a:p>
        </p:txBody>
      </p:sp>
      <p:sp>
        <p:nvSpPr>
          <p:cNvPr id="37" name="TextBox 37"/>
          <p:cNvSpPr txBox="1"/>
          <p:nvPr/>
        </p:nvSpPr>
        <p:spPr>
          <a:xfrm>
            <a:off x="500319" y="3167750"/>
            <a:ext cx="1125364" cy="887730"/>
          </a:xfrm>
          <a:prstGeom prst="rect">
            <a:avLst/>
          </a:prstGeom>
        </p:spPr>
        <p:txBody>
          <a:bodyPr lIns="0" tIns="0" rIns="0" bIns="0" rtlCol="0" anchor="t">
            <a:spAutoFit/>
          </a:bodyPr>
          <a:lstStyle/>
          <a:p>
            <a:pPr algn="l">
              <a:lnSpc>
                <a:spcPts val="4620"/>
              </a:lnSpc>
            </a:pPr>
            <a:r>
              <a:rPr lang="en-US" sz="3300" b="1" spc="66" dirty="0">
                <a:solidFill>
                  <a:srgbClr val="763180"/>
                </a:solidFill>
                <a:latin typeface="モトヤアラタ Medium"/>
                <a:ea typeface="モトヤアラタ Medium"/>
                <a:cs typeface="モトヤアラタ Medium"/>
                <a:sym typeface="モトヤアラタ Medium"/>
              </a:rPr>
              <a:t>２.24</a:t>
            </a:r>
          </a:p>
        </p:txBody>
      </p:sp>
      <p:sp>
        <p:nvSpPr>
          <p:cNvPr id="38" name="TextBox 38"/>
          <p:cNvSpPr txBox="1"/>
          <p:nvPr/>
        </p:nvSpPr>
        <p:spPr>
          <a:xfrm>
            <a:off x="3875589" y="5141785"/>
            <a:ext cx="997300" cy="312420"/>
          </a:xfrm>
          <a:prstGeom prst="rect">
            <a:avLst/>
          </a:prstGeom>
        </p:spPr>
        <p:txBody>
          <a:bodyPr lIns="0" tIns="0" rIns="0" bIns="0" rtlCol="0" anchor="t">
            <a:spAutoFit/>
          </a:bodyPr>
          <a:lstStyle/>
          <a:p>
            <a:pPr algn="ctr">
              <a:lnSpc>
                <a:spcPts val="1679"/>
              </a:lnSpc>
            </a:pPr>
            <a:r>
              <a:rPr lang="en-US" sz="1200" b="1" spc="24" dirty="0" err="1">
                <a:solidFill>
                  <a:srgbClr val="FFFFFF"/>
                </a:solidFill>
                <a:latin typeface="モトヤアラタ Medium"/>
                <a:ea typeface="モトヤアラタ Medium"/>
                <a:cs typeface="モトヤアラタ Medium"/>
                <a:sym typeface="モトヤアラタ Medium"/>
              </a:rPr>
              <a:t>開催趣旨</a:t>
            </a:r>
            <a:endParaRPr lang="en-US" sz="1200" b="1" spc="24" dirty="0">
              <a:solidFill>
                <a:srgbClr val="FFFFFF"/>
              </a:solidFill>
              <a:latin typeface="モトヤアラタ Medium"/>
              <a:ea typeface="モトヤアラタ Medium"/>
              <a:cs typeface="モトヤアラタ Medium"/>
              <a:sym typeface="モトヤアラタ Medium"/>
            </a:endParaRPr>
          </a:p>
        </p:txBody>
      </p:sp>
      <p:sp>
        <p:nvSpPr>
          <p:cNvPr id="39" name="TextBox 39"/>
          <p:cNvSpPr txBox="1"/>
          <p:nvPr/>
        </p:nvSpPr>
        <p:spPr>
          <a:xfrm>
            <a:off x="389444" y="3735596"/>
            <a:ext cx="1667672" cy="478155"/>
          </a:xfrm>
          <a:prstGeom prst="rect">
            <a:avLst/>
          </a:prstGeom>
        </p:spPr>
        <p:txBody>
          <a:bodyPr lIns="0" tIns="0" rIns="0" bIns="0" rtlCol="0" anchor="t">
            <a:spAutoFit/>
          </a:bodyPr>
          <a:lstStyle/>
          <a:p>
            <a:pPr algn="ctr">
              <a:lnSpc>
                <a:spcPts val="2519"/>
              </a:lnSpc>
            </a:pPr>
            <a:r>
              <a:rPr lang="en-US" sz="1799" b="1" spc="35" dirty="0">
                <a:solidFill>
                  <a:srgbClr val="763180"/>
                </a:solidFill>
                <a:latin typeface="モトヤアラタ Medium"/>
                <a:ea typeface="モトヤアラタ Medium"/>
                <a:cs typeface="モトヤアラタ Medium"/>
                <a:sym typeface="モトヤアラタ Medium"/>
              </a:rPr>
              <a:t>10:00〜12:00</a:t>
            </a:r>
          </a:p>
        </p:txBody>
      </p:sp>
      <p:sp>
        <p:nvSpPr>
          <p:cNvPr id="40" name="TextBox 40"/>
          <p:cNvSpPr txBox="1"/>
          <p:nvPr/>
        </p:nvSpPr>
        <p:spPr>
          <a:xfrm>
            <a:off x="341063" y="2712174"/>
            <a:ext cx="1606067" cy="681440"/>
          </a:xfrm>
          <a:prstGeom prst="rect">
            <a:avLst/>
          </a:prstGeom>
        </p:spPr>
        <p:txBody>
          <a:bodyPr lIns="0" tIns="0" rIns="0" bIns="0" rtlCol="0" anchor="t">
            <a:spAutoFit/>
          </a:bodyPr>
          <a:lstStyle/>
          <a:p>
            <a:pPr algn="ctr">
              <a:lnSpc>
                <a:spcPts val="3550"/>
              </a:lnSpc>
            </a:pPr>
            <a:r>
              <a:rPr lang="en-US" sz="2536" b="1" spc="50" dirty="0" err="1">
                <a:solidFill>
                  <a:srgbClr val="763180"/>
                </a:solidFill>
                <a:latin typeface="モトヤアラタ Medium"/>
                <a:ea typeface="モトヤアラタ Medium"/>
                <a:cs typeface="モトヤアラタ Medium"/>
                <a:sym typeface="モトヤアラタ Medium"/>
              </a:rPr>
              <a:t>参加無料</a:t>
            </a:r>
            <a:endParaRPr lang="en-US" sz="2536" b="1" spc="50" dirty="0">
              <a:solidFill>
                <a:srgbClr val="763180"/>
              </a:solidFill>
              <a:latin typeface="モトヤアラタ Medium"/>
              <a:ea typeface="モトヤアラタ Medium"/>
              <a:cs typeface="モトヤアラタ Medium"/>
              <a:sym typeface="モトヤアラタ Medium"/>
            </a:endParaRPr>
          </a:p>
        </p:txBody>
      </p:sp>
      <p:sp>
        <p:nvSpPr>
          <p:cNvPr id="41" name="TextBox 41"/>
          <p:cNvSpPr txBox="1"/>
          <p:nvPr/>
        </p:nvSpPr>
        <p:spPr>
          <a:xfrm>
            <a:off x="282708" y="5141941"/>
            <a:ext cx="1008600" cy="312420"/>
          </a:xfrm>
          <a:prstGeom prst="rect">
            <a:avLst/>
          </a:prstGeom>
        </p:spPr>
        <p:txBody>
          <a:bodyPr lIns="0" tIns="0" rIns="0" bIns="0" rtlCol="0" anchor="t">
            <a:spAutoFit/>
          </a:bodyPr>
          <a:lstStyle/>
          <a:p>
            <a:pPr algn="ctr">
              <a:lnSpc>
                <a:spcPts val="1679"/>
              </a:lnSpc>
            </a:pPr>
            <a:r>
              <a:rPr lang="en-US" sz="1200" b="1" spc="24" dirty="0" err="1">
                <a:solidFill>
                  <a:srgbClr val="FFFFFF"/>
                </a:solidFill>
                <a:latin typeface="モトヤアラタ Medium"/>
                <a:ea typeface="モトヤアラタ Medium"/>
                <a:cs typeface="モトヤアラタ Medium"/>
                <a:sym typeface="モトヤアラタ Medium"/>
              </a:rPr>
              <a:t>講師</a:t>
            </a:r>
            <a:endParaRPr lang="en-US" sz="1200" b="1" spc="24" dirty="0">
              <a:solidFill>
                <a:srgbClr val="FFFFFF"/>
              </a:solidFill>
              <a:latin typeface="モトヤアラタ Medium"/>
              <a:ea typeface="モトヤアラタ Medium"/>
              <a:cs typeface="モトヤアラタ Medium"/>
              <a:sym typeface="モトヤアラタ Medium"/>
            </a:endParaRPr>
          </a:p>
        </p:txBody>
      </p:sp>
      <p:sp>
        <p:nvSpPr>
          <p:cNvPr id="42" name="TextBox 42"/>
          <p:cNvSpPr txBox="1"/>
          <p:nvPr/>
        </p:nvSpPr>
        <p:spPr>
          <a:xfrm>
            <a:off x="492501" y="1282942"/>
            <a:ext cx="3751490" cy="1035605"/>
          </a:xfrm>
          <a:prstGeom prst="rect">
            <a:avLst/>
          </a:prstGeom>
        </p:spPr>
        <p:txBody>
          <a:bodyPr lIns="0" tIns="0" rIns="0" bIns="0" rtlCol="0" anchor="t">
            <a:spAutoFit/>
          </a:bodyPr>
          <a:lstStyle/>
          <a:p>
            <a:pPr algn="l">
              <a:lnSpc>
                <a:spcPts val="9003"/>
              </a:lnSpc>
            </a:pPr>
            <a:r>
              <a:rPr lang="ja-JP" altLang="en-US" sz="5400" b="1" spc="257" dirty="0">
                <a:solidFill>
                  <a:srgbClr val="763180"/>
                </a:solidFill>
                <a:latin typeface="モトヤアラタ Medium"/>
                <a:ea typeface="モトヤアラタ Medium"/>
                <a:cs typeface="モトヤアラタ Medium"/>
                <a:sym typeface="モトヤアラタ Medium"/>
              </a:rPr>
              <a:t>人を活かす</a:t>
            </a:r>
            <a:endParaRPr lang="en-US" sz="5400" b="1" spc="257" dirty="0">
              <a:solidFill>
                <a:srgbClr val="763180"/>
              </a:solidFill>
              <a:latin typeface="モトヤアラタ Medium"/>
              <a:ea typeface="モトヤアラタ Medium"/>
              <a:cs typeface="モトヤアラタ Medium"/>
              <a:sym typeface="モトヤアラタ Medium"/>
            </a:endParaRPr>
          </a:p>
        </p:txBody>
      </p:sp>
      <p:sp>
        <p:nvSpPr>
          <p:cNvPr id="43" name="TextBox 43"/>
          <p:cNvSpPr txBox="1"/>
          <p:nvPr/>
        </p:nvSpPr>
        <p:spPr>
          <a:xfrm>
            <a:off x="1671537" y="2421760"/>
            <a:ext cx="3256288" cy="533544"/>
          </a:xfrm>
          <a:prstGeom prst="rect">
            <a:avLst/>
          </a:prstGeom>
        </p:spPr>
        <p:txBody>
          <a:bodyPr wrap="square" lIns="0" tIns="0" rIns="0" bIns="0" rtlCol="0" anchor="t">
            <a:spAutoFit/>
          </a:bodyPr>
          <a:lstStyle/>
          <a:p>
            <a:pPr algn="l">
              <a:lnSpc>
                <a:spcPts val="4480"/>
              </a:lnSpc>
            </a:pPr>
            <a:r>
              <a:rPr lang="en-US" sz="3200" b="1" spc="240" dirty="0">
                <a:solidFill>
                  <a:srgbClr val="763180"/>
                </a:solidFill>
                <a:latin typeface="モトヤアラタ Medium"/>
                <a:ea typeface="モトヤアラタ Medium"/>
                <a:cs typeface="モトヤアラタ Medium"/>
                <a:sym typeface="モトヤアラタ Medium"/>
              </a:rPr>
              <a:t>　　</a:t>
            </a:r>
            <a:r>
              <a:rPr lang="ja-JP" altLang="en-US" sz="3200" b="1" spc="240" dirty="0">
                <a:solidFill>
                  <a:srgbClr val="763180"/>
                </a:solidFill>
                <a:latin typeface="モトヤアラタ Medium"/>
                <a:ea typeface="モトヤアラタ Medium"/>
                <a:cs typeface="モトヤアラタ Medium"/>
                <a:sym typeface="モトヤアラタ Medium"/>
              </a:rPr>
              <a:t>経営へ</a:t>
            </a:r>
            <a:endParaRPr lang="en-US" sz="3200" b="1" spc="240" dirty="0">
              <a:solidFill>
                <a:srgbClr val="763180"/>
              </a:solidFill>
              <a:latin typeface="モトヤアラタ Medium"/>
              <a:ea typeface="モトヤアラタ Medium"/>
              <a:cs typeface="モトヤアラタ Medium"/>
              <a:sym typeface="モトヤアラタ Medium"/>
            </a:endParaRPr>
          </a:p>
        </p:txBody>
      </p:sp>
      <p:sp>
        <p:nvSpPr>
          <p:cNvPr id="44" name="TextBox 44"/>
          <p:cNvSpPr txBox="1"/>
          <p:nvPr/>
        </p:nvSpPr>
        <p:spPr>
          <a:xfrm>
            <a:off x="27703" y="817155"/>
            <a:ext cx="4287294" cy="511294"/>
          </a:xfrm>
          <a:prstGeom prst="rect">
            <a:avLst/>
          </a:prstGeom>
        </p:spPr>
        <p:txBody>
          <a:bodyPr wrap="square" lIns="0" tIns="0" rIns="0" bIns="0" rtlCol="0" anchor="t">
            <a:spAutoFit/>
          </a:bodyPr>
          <a:lstStyle/>
          <a:p>
            <a:pPr algn="l">
              <a:lnSpc>
                <a:spcPts val="4346"/>
              </a:lnSpc>
            </a:pPr>
            <a:r>
              <a:rPr lang="ja-JP" altLang="en-US" sz="3104" b="1" spc="273" dirty="0">
                <a:solidFill>
                  <a:srgbClr val="763180"/>
                </a:solidFill>
                <a:latin typeface="モトヤアラタ Medium"/>
                <a:ea typeface="モトヤアラタ Medium"/>
                <a:cs typeface="モトヤアラタ Medium"/>
                <a:sym typeface="モトヤアラタ Medium"/>
              </a:rPr>
              <a:t>人を集める経営から</a:t>
            </a:r>
            <a:endParaRPr lang="en-US" sz="3104" b="1" spc="273" dirty="0">
              <a:solidFill>
                <a:srgbClr val="763180"/>
              </a:solidFill>
              <a:latin typeface="モトヤアラタ Medium"/>
              <a:ea typeface="モトヤアラタ Medium"/>
              <a:cs typeface="モトヤアラタ Medium"/>
              <a:sym typeface="モトヤアラタ Medium"/>
            </a:endParaRPr>
          </a:p>
        </p:txBody>
      </p:sp>
      <p:sp>
        <p:nvSpPr>
          <p:cNvPr id="45" name="TextBox 45"/>
          <p:cNvSpPr txBox="1"/>
          <p:nvPr/>
        </p:nvSpPr>
        <p:spPr>
          <a:xfrm>
            <a:off x="2336934" y="3976497"/>
            <a:ext cx="5101777" cy="408304"/>
          </a:xfrm>
          <a:prstGeom prst="rect">
            <a:avLst/>
          </a:prstGeom>
        </p:spPr>
        <p:txBody>
          <a:bodyPr lIns="0" tIns="0" rIns="0" bIns="0" rtlCol="0" anchor="t">
            <a:spAutoFit/>
          </a:bodyPr>
          <a:lstStyle/>
          <a:p>
            <a:pPr algn="l">
              <a:lnSpc>
                <a:spcPts val="3220"/>
              </a:lnSpc>
            </a:pPr>
            <a:r>
              <a:rPr lang="en-US" sz="2300" b="1" spc="115" dirty="0" err="1">
                <a:solidFill>
                  <a:srgbClr val="763180"/>
                </a:solidFill>
                <a:latin typeface="M+ Bold"/>
                <a:ea typeface="M+ Bold"/>
                <a:cs typeface="M+ Bold"/>
                <a:sym typeface="M+ Bold"/>
              </a:rPr>
              <a:t>女性の働きやすい職場づくり（仮</a:t>
            </a:r>
            <a:r>
              <a:rPr lang="en-US" sz="2300" b="1" spc="115" dirty="0">
                <a:solidFill>
                  <a:srgbClr val="763180"/>
                </a:solidFill>
                <a:latin typeface="M+ Bold"/>
                <a:ea typeface="M+ Bold"/>
                <a:cs typeface="M+ Bold"/>
                <a:sym typeface="M+ Bold"/>
              </a:rPr>
              <a:t>）</a:t>
            </a:r>
          </a:p>
        </p:txBody>
      </p:sp>
      <p:sp>
        <p:nvSpPr>
          <p:cNvPr id="46" name="TextBox 46"/>
          <p:cNvSpPr txBox="1"/>
          <p:nvPr/>
        </p:nvSpPr>
        <p:spPr>
          <a:xfrm>
            <a:off x="346229" y="9960386"/>
            <a:ext cx="3282920" cy="498278"/>
          </a:xfrm>
          <a:prstGeom prst="rect">
            <a:avLst/>
          </a:prstGeom>
        </p:spPr>
        <p:txBody>
          <a:bodyPr lIns="0" tIns="0" rIns="0" bIns="0" rtlCol="0" anchor="t">
            <a:spAutoFit/>
          </a:bodyPr>
          <a:lstStyle/>
          <a:p>
            <a:pPr algn="l">
              <a:lnSpc>
                <a:spcPts val="1960"/>
              </a:lnSpc>
            </a:pPr>
            <a:r>
              <a:rPr lang="en-US" sz="1400" b="1" spc="70" dirty="0">
                <a:solidFill>
                  <a:srgbClr val="333333"/>
                </a:solidFill>
                <a:latin typeface="M+ Medium"/>
                <a:ea typeface="M+ Medium"/>
                <a:cs typeface="M+ Medium"/>
                <a:sym typeface="M+ Medium"/>
              </a:rPr>
              <a:t>【</a:t>
            </a:r>
            <a:r>
              <a:rPr lang="en-US" sz="1400" b="1" spc="70" dirty="0" err="1">
                <a:solidFill>
                  <a:srgbClr val="333333"/>
                </a:solidFill>
                <a:latin typeface="M+ Medium"/>
                <a:ea typeface="M+ Medium"/>
                <a:cs typeface="M+ Medium"/>
                <a:sym typeface="M+ Medium"/>
              </a:rPr>
              <a:t>主催】熊本県商工会</a:t>
            </a:r>
            <a:r>
              <a:rPr lang="ja-JP" altLang="en-US" sz="1400" b="1" spc="70" dirty="0">
                <a:solidFill>
                  <a:srgbClr val="333333"/>
                </a:solidFill>
                <a:latin typeface="M+ Medium"/>
                <a:ea typeface="M+ Medium"/>
                <a:cs typeface="M+ Medium"/>
                <a:sym typeface="M+ Medium"/>
              </a:rPr>
              <a:t>連合会</a:t>
            </a:r>
            <a:endParaRPr lang="en-US" sz="1400" b="1" spc="70" dirty="0">
              <a:solidFill>
                <a:srgbClr val="333333"/>
              </a:solidFill>
              <a:latin typeface="M+ Medium"/>
              <a:ea typeface="M+ Medium"/>
              <a:cs typeface="M+ Medium"/>
              <a:sym typeface="M+ Medium"/>
            </a:endParaRPr>
          </a:p>
          <a:p>
            <a:pPr algn="l">
              <a:lnSpc>
                <a:spcPts val="1960"/>
              </a:lnSpc>
            </a:pPr>
            <a:r>
              <a:rPr lang="en-US" sz="1400" b="1" spc="70" dirty="0">
                <a:solidFill>
                  <a:srgbClr val="333333"/>
                </a:solidFill>
                <a:latin typeface="M+ Medium"/>
                <a:ea typeface="M+ Medium"/>
                <a:cs typeface="M+ Medium"/>
                <a:sym typeface="M+ Medium"/>
              </a:rPr>
              <a:t>【</a:t>
            </a:r>
            <a:r>
              <a:rPr lang="en-US" sz="1400" b="1" spc="70" dirty="0" err="1">
                <a:solidFill>
                  <a:srgbClr val="333333"/>
                </a:solidFill>
                <a:latin typeface="M+ Medium"/>
                <a:ea typeface="M+ Medium"/>
                <a:cs typeface="M+ Medium"/>
                <a:sym typeface="M+ Medium"/>
              </a:rPr>
              <a:t>協力】熊本県商工会女性部</a:t>
            </a:r>
            <a:r>
              <a:rPr lang="ja-JP" altLang="en-US" sz="1400" b="1" spc="70" dirty="0">
                <a:solidFill>
                  <a:srgbClr val="333333"/>
                </a:solidFill>
                <a:latin typeface="M+ Medium"/>
                <a:ea typeface="M+ Medium"/>
                <a:cs typeface="M+ Medium"/>
                <a:sym typeface="M+ Medium"/>
              </a:rPr>
              <a:t>連合会</a:t>
            </a:r>
            <a:endParaRPr lang="en-US" sz="1400" b="1" spc="70" dirty="0">
              <a:solidFill>
                <a:srgbClr val="333333"/>
              </a:solidFill>
              <a:latin typeface="M+ Medium"/>
              <a:ea typeface="M+ Medium"/>
              <a:cs typeface="M+ Medium"/>
              <a:sym typeface="M+ Medium"/>
            </a:endParaRPr>
          </a:p>
        </p:txBody>
      </p:sp>
      <p:sp>
        <p:nvSpPr>
          <p:cNvPr id="47" name="TextBox 47"/>
          <p:cNvSpPr txBox="1"/>
          <p:nvPr/>
        </p:nvSpPr>
        <p:spPr>
          <a:xfrm>
            <a:off x="1360623" y="9194815"/>
            <a:ext cx="2402907" cy="304122"/>
          </a:xfrm>
          <a:prstGeom prst="rect">
            <a:avLst/>
          </a:prstGeom>
        </p:spPr>
        <p:txBody>
          <a:bodyPr lIns="0" tIns="0" rIns="0" bIns="0" rtlCol="0" anchor="t">
            <a:spAutoFit/>
          </a:bodyPr>
          <a:lstStyle/>
          <a:p>
            <a:pPr algn="l">
              <a:lnSpc>
                <a:spcPts val="2526"/>
              </a:lnSpc>
            </a:pPr>
            <a:r>
              <a:rPr lang="ja-JP" altLang="en-US" sz="1804" b="1" spc="90" dirty="0">
                <a:solidFill>
                  <a:srgbClr val="333333"/>
                </a:solidFill>
                <a:latin typeface="M+ Bold"/>
                <a:ea typeface="M+ Bold"/>
                <a:cs typeface="M+ Bold"/>
                <a:sym typeface="M+ Bold"/>
              </a:rPr>
              <a:t>南関町</a:t>
            </a:r>
            <a:r>
              <a:rPr lang="en-US" sz="1804" b="1" spc="90" dirty="0" err="1">
                <a:solidFill>
                  <a:srgbClr val="333333"/>
                </a:solidFill>
                <a:latin typeface="M+ Bold"/>
                <a:ea typeface="M+ Bold"/>
                <a:cs typeface="M+ Bold"/>
                <a:sym typeface="M+ Bold"/>
              </a:rPr>
              <a:t>商工会</a:t>
            </a:r>
            <a:endParaRPr lang="en-US" sz="1804" b="1" spc="90" dirty="0">
              <a:solidFill>
                <a:srgbClr val="333333"/>
              </a:solidFill>
              <a:latin typeface="M+ Bold"/>
              <a:ea typeface="M+ Bold"/>
              <a:cs typeface="M+ Bold"/>
              <a:sym typeface="M+ Bold"/>
            </a:endParaRPr>
          </a:p>
        </p:txBody>
      </p:sp>
      <p:sp>
        <p:nvSpPr>
          <p:cNvPr id="48" name="TextBox 48"/>
          <p:cNvSpPr txBox="1"/>
          <p:nvPr/>
        </p:nvSpPr>
        <p:spPr>
          <a:xfrm>
            <a:off x="426259" y="9305981"/>
            <a:ext cx="659483" cy="200025"/>
          </a:xfrm>
          <a:prstGeom prst="rect">
            <a:avLst/>
          </a:prstGeom>
        </p:spPr>
        <p:txBody>
          <a:bodyPr lIns="0" tIns="0" rIns="0" bIns="0" rtlCol="0" anchor="t">
            <a:spAutoFit/>
          </a:bodyPr>
          <a:lstStyle/>
          <a:p>
            <a:pPr algn="ctr">
              <a:lnSpc>
                <a:spcPts val="1440"/>
              </a:lnSpc>
            </a:pPr>
            <a:r>
              <a:rPr lang="en-US" sz="1200" b="1" spc="60">
                <a:solidFill>
                  <a:srgbClr val="333333"/>
                </a:solidFill>
                <a:latin typeface="M+ Bold"/>
                <a:ea typeface="M+ Bold"/>
                <a:cs typeface="M+ Bold"/>
                <a:sym typeface="M+ Bold"/>
              </a:rPr>
              <a:t>お問合せ</a:t>
            </a:r>
          </a:p>
        </p:txBody>
      </p:sp>
      <p:sp>
        <p:nvSpPr>
          <p:cNvPr id="49" name="TextBox 49"/>
          <p:cNvSpPr txBox="1"/>
          <p:nvPr/>
        </p:nvSpPr>
        <p:spPr>
          <a:xfrm>
            <a:off x="4301475" y="9168026"/>
            <a:ext cx="2763775" cy="333425"/>
          </a:xfrm>
          <a:prstGeom prst="rect">
            <a:avLst/>
          </a:prstGeom>
        </p:spPr>
        <p:txBody>
          <a:bodyPr lIns="0" tIns="0" rIns="0" bIns="0" rtlCol="0" anchor="t">
            <a:spAutoFit/>
          </a:bodyPr>
          <a:lstStyle/>
          <a:p>
            <a:pPr algn="l">
              <a:lnSpc>
                <a:spcPts val="2639"/>
              </a:lnSpc>
            </a:pPr>
            <a:r>
              <a:rPr lang="en-US" sz="2199" b="1" spc="109">
                <a:solidFill>
                  <a:srgbClr val="333333"/>
                </a:solidFill>
                <a:latin typeface="M+ Bold"/>
                <a:ea typeface="M+ Bold"/>
                <a:cs typeface="M+ Bold"/>
                <a:sym typeface="M+ Bold"/>
              </a:rPr>
              <a:t>0</a:t>
            </a:r>
            <a:r>
              <a:rPr lang="en-US" altLang="ja-JP" sz="2199" b="1" spc="109">
                <a:solidFill>
                  <a:srgbClr val="333333"/>
                </a:solidFill>
                <a:latin typeface="M+ Bold"/>
                <a:ea typeface="M+ Bold"/>
                <a:cs typeface="M+ Bold"/>
                <a:sym typeface="M+ Bold"/>
              </a:rPr>
              <a:t>968</a:t>
            </a:r>
            <a:r>
              <a:rPr lang="en-US" sz="2199" b="1" spc="109">
                <a:solidFill>
                  <a:srgbClr val="333333"/>
                </a:solidFill>
                <a:latin typeface="M+ Bold"/>
                <a:ea typeface="M+ Bold"/>
                <a:cs typeface="M+ Bold"/>
                <a:sym typeface="M+ Bold"/>
              </a:rPr>
              <a:t>-5</a:t>
            </a:r>
            <a:r>
              <a:rPr lang="en-US" altLang="ja-JP" sz="2199" b="1" spc="109">
                <a:solidFill>
                  <a:srgbClr val="333333"/>
                </a:solidFill>
                <a:latin typeface="M+ Bold"/>
                <a:ea typeface="M+ Bold"/>
                <a:cs typeface="M+ Bold"/>
                <a:sym typeface="M+ Bold"/>
              </a:rPr>
              <a:t>3</a:t>
            </a:r>
            <a:r>
              <a:rPr lang="en-US" sz="2199" b="1" spc="109">
                <a:solidFill>
                  <a:srgbClr val="333333"/>
                </a:solidFill>
                <a:latin typeface="M+ Bold"/>
                <a:ea typeface="M+ Bold"/>
                <a:cs typeface="M+ Bold"/>
                <a:sym typeface="M+ Bold"/>
              </a:rPr>
              <a:t>-</a:t>
            </a:r>
            <a:r>
              <a:rPr lang="en-US" altLang="ja-JP" sz="2199" b="1" spc="109">
                <a:solidFill>
                  <a:srgbClr val="333333"/>
                </a:solidFill>
                <a:latin typeface="M+ Bold"/>
                <a:ea typeface="M+ Bold"/>
                <a:cs typeface="M+ Bold"/>
                <a:sym typeface="M+ Bold"/>
              </a:rPr>
              <a:t>0120</a:t>
            </a:r>
            <a:endParaRPr lang="en-US" sz="2199" b="1" spc="109">
              <a:solidFill>
                <a:srgbClr val="333333"/>
              </a:solidFill>
              <a:latin typeface="M+ Bold"/>
              <a:ea typeface="M+ Bold"/>
              <a:cs typeface="M+ Bold"/>
              <a:sym typeface="M+ Bold"/>
            </a:endParaRPr>
          </a:p>
        </p:txBody>
      </p:sp>
      <p:sp>
        <p:nvSpPr>
          <p:cNvPr id="50" name="TextBox 50"/>
          <p:cNvSpPr txBox="1"/>
          <p:nvPr/>
        </p:nvSpPr>
        <p:spPr>
          <a:xfrm>
            <a:off x="439943" y="5481324"/>
            <a:ext cx="1976540" cy="285132"/>
          </a:xfrm>
          <a:prstGeom prst="rect">
            <a:avLst/>
          </a:prstGeom>
        </p:spPr>
        <p:txBody>
          <a:bodyPr lIns="0" tIns="0" rIns="0" bIns="0" rtlCol="0" anchor="t">
            <a:spAutoFit/>
          </a:bodyPr>
          <a:lstStyle/>
          <a:p>
            <a:pPr algn="l">
              <a:lnSpc>
                <a:spcPts val="2243"/>
              </a:lnSpc>
            </a:pPr>
            <a:r>
              <a:rPr lang="en-US" sz="1495" b="1" spc="74" dirty="0">
                <a:solidFill>
                  <a:srgbClr val="763180"/>
                </a:solidFill>
                <a:latin typeface="M+ Bold"/>
                <a:ea typeface="M+ Bold"/>
                <a:cs typeface="M+ Bold"/>
                <a:sym typeface="M+ Bold"/>
              </a:rPr>
              <a:t>　　</a:t>
            </a:r>
            <a:r>
              <a:rPr lang="en-US" sz="1495" b="1" spc="74" dirty="0" err="1">
                <a:solidFill>
                  <a:srgbClr val="763180"/>
                </a:solidFill>
                <a:latin typeface="M+ Bold"/>
                <a:ea typeface="M+ Bold"/>
                <a:cs typeface="M+ Bold"/>
                <a:sym typeface="M+ Bold"/>
              </a:rPr>
              <a:t>加納</a:t>
            </a:r>
            <a:r>
              <a:rPr lang="en-US" sz="1495" b="1" spc="74" dirty="0">
                <a:solidFill>
                  <a:srgbClr val="763180"/>
                </a:solidFill>
                <a:latin typeface="M+ Bold"/>
                <a:ea typeface="M+ Bold"/>
                <a:cs typeface="M+ Bold"/>
                <a:sym typeface="M+ Bold"/>
              </a:rPr>
              <a:t> </a:t>
            </a:r>
            <a:r>
              <a:rPr lang="en-US" sz="1495" b="1" spc="74" dirty="0" err="1">
                <a:solidFill>
                  <a:srgbClr val="763180"/>
                </a:solidFill>
                <a:latin typeface="M+ Bold"/>
                <a:ea typeface="M+ Bold"/>
                <a:cs typeface="M+ Bold"/>
                <a:sym typeface="M+ Bold"/>
              </a:rPr>
              <a:t>ひろみ</a:t>
            </a:r>
            <a:r>
              <a:rPr lang="en-US" sz="1495" b="1" spc="74" dirty="0">
                <a:solidFill>
                  <a:srgbClr val="763180"/>
                </a:solidFill>
                <a:latin typeface="M+ Bold"/>
                <a:ea typeface="M+ Bold"/>
                <a:cs typeface="M+ Bold"/>
                <a:sym typeface="M+ Bold"/>
              </a:rPr>
              <a:t>　氏</a:t>
            </a:r>
          </a:p>
        </p:txBody>
      </p:sp>
      <p:sp>
        <p:nvSpPr>
          <p:cNvPr id="51" name="TextBox 51"/>
          <p:cNvSpPr txBox="1"/>
          <p:nvPr/>
        </p:nvSpPr>
        <p:spPr>
          <a:xfrm>
            <a:off x="504913" y="5810270"/>
            <a:ext cx="1849773" cy="346075"/>
          </a:xfrm>
          <a:prstGeom prst="rect">
            <a:avLst/>
          </a:prstGeom>
        </p:spPr>
        <p:txBody>
          <a:bodyPr lIns="0" tIns="0" rIns="0" bIns="0" rtlCol="0" anchor="t">
            <a:spAutoFit/>
          </a:bodyPr>
          <a:lstStyle/>
          <a:p>
            <a:pPr algn="l">
              <a:lnSpc>
                <a:spcPts val="1400"/>
              </a:lnSpc>
            </a:pPr>
            <a:r>
              <a:rPr lang="en-US" sz="1000" spc="50">
                <a:solidFill>
                  <a:srgbClr val="333333"/>
                </a:solidFill>
                <a:latin typeface="M+"/>
                <a:ea typeface="M+"/>
                <a:cs typeface="M+"/>
                <a:sym typeface="M+"/>
              </a:rPr>
              <a:t>KIGURUMI.BIZ株式会社</a:t>
            </a:r>
          </a:p>
          <a:p>
            <a:pPr algn="l">
              <a:lnSpc>
                <a:spcPts val="1400"/>
              </a:lnSpc>
            </a:pPr>
            <a:r>
              <a:rPr lang="en-US" sz="1000" spc="50">
                <a:solidFill>
                  <a:srgbClr val="333333"/>
                </a:solidFill>
                <a:latin typeface="M+"/>
                <a:ea typeface="M+"/>
                <a:cs typeface="M+"/>
                <a:sym typeface="M+"/>
              </a:rPr>
              <a:t>代表取締役</a:t>
            </a:r>
          </a:p>
        </p:txBody>
      </p:sp>
      <p:sp>
        <p:nvSpPr>
          <p:cNvPr id="52" name="TextBox 52"/>
          <p:cNvSpPr txBox="1"/>
          <p:nvPr/>
        </p:nvSpPr>
        <p:spPr>
          <a:xfrm>
            <a:off x="3969195" y="5455227"/>
            <a:ext cx="3262283" cy="3270832"/>
          </a:xfrm>
          <a:prstGeom prst="rect">
            <a:avLst/>
          </a:prstGeom>
        </p:spPr>
        <p:txBody>
          <a:bodyPr wrap="square" lIns="0" tIns="0" rIns="0" bIns="0" rtlCol="0" anchor="t">
            <a:spAutoFit/>
          </a:bodyPr>
          <a:lstStyle/>
          <a:p>
            <a:pPr algn="just">
              <a:lnSpc>
                <a:spcPts val="1553"/>
              </a:lnSpc>
            </a:pPr>
            <a:r>
              <a:rPr lang="en-US" sz="1109" spc="-33" dirty="0" err="1">
                <a:solidFill>
                  <a:srgbClr val="333333"/>
                </a:solidFill>
                <a:latin typeface="M+"/>
                <a:ea typeface="M+"/>
                <a:cs typeface="M+"/>
                <a:sym typeface="M+"/>
              </a:rPr>
              <a:t>熊本県商工会連合会では、女性がさらに活躍できる社会を目指して「経営者の集い」を開催します</a:t>
            </a:r>
            <a:r>
              <a:rPr lang="en-US" sz="1109" spc="-33" dirty="0">
                <a:solidFill>
                  <a:srgbClr val="333333"/>
                </a:solidFill>
                <a:latin typeface="M+"/>
                <a:ea typeface="M+"/>
                <a:cs typeface="M+"/>
                <a:sym typeface="M+"/>
              </a:rPr>
              <a:t>。</a:t>
            </a:r>
          </a:p>
          <a:p>
            <a:pPr algn="just">
              <a:lnSpc>
                <a:spcPts val="1553"/>
              </a:lnSpc>
            </a:pPr>
            <a:r>
              <a:rPr lang="en-US" sz="1109" spc="-33" dirty="0" err="1">
                <a:solidFill>
                  <a:srgbClr val="333333"/>
                </a:solidFill>
                <a:latin typeface="M+"/>
                <a:ea typeface="M+"/>
                <a:cs typeface="M+"/>
                <a:sym typeface="M+"/>
              </a:rPr>
              <a:t>KIGURUMI.BIZ株式会社</a:t>
            </a:r>
            <a:r>
              <a:rPr lang="en-US" sz="1109" spc="-33" dirty="0">
                <a:solidFill>
                  <a:srgbClr val="333333"/>
                </a:solidFill>
                <a:latin typeface="M+"/>
                <a:ea typeface="M+"/>
                <a:cs typeface="M+"/>
                <a:sym typeface="M+"/>
              </a:rPr>
              <a:t>　</a:t>
            </a:r>
            <a:r>
              <a:rPr lang="en-US" sz="1109" spc="-33" dirty="0" err="1">
                <a:solidFill>
                  <a:srgbClr val="333333"/>
                </a:solidFill>
                <a:latin typeface="M+"/>
                <a:ea typeface="M+"/>
                <a:cs typeface="M+"/>
                <a:sym typeface="M+"/>
              </a:rPr>
              <a:t>代表取締役</a:t>
            </a:r>
            <a:r>
              <a:rPr lang="en-US" sz="1109" spc="-33" dirty="0">
                <a:solidFill>
                  <a:srgbClr val="333333"/>
                </a:solidFill>
                <a:latin typeface="M+"/>
                <a:ea typeface="M+"/>
                <a:cs typeface="M+"/>
                <a:sym typeface="M+"/>
              </a:rPr>
              <a:t>　</a:t>
            </a:r>
            <a:r>
              <a:rPr lang="en-US" sz="1109" spc="-33" dirty="0" err="1">
                <a:solidFill>
                  <a:srgbClr val="333333"/>
                </a:solidFill>
                <a:latin typeface="M+"/>
                <a:ea typeface="M+"/>
                <a:cs typeface="M+"/>
                <a:sym typeface="M+"/>
              </a:rPr>
              <a:t>加納ひろみ</a:t>
            </a:r>
            <a:r>
              <a:rPr lang="en-US" sz="1109" spc="-33" dirty="0">
                <a:solidFill>
                  <a:srgbClr val="333333"/>
                </a:solidFill>
                <a:latin typeface="M+"/>
                <a:ea typeface="M+"/>
                <a:cs typeface="M+"/>
                <a:sym typeface="M+"/>
              </a:rPr>
              <a:t> </a:t>
            </a:r>
            <a:r>
              <a:rPr lang="en-US" sz="1109" spc="-33" dirty="0" err="1">
                <a:solidFill>
                  <a:srgbClr val="333333"/>
                </a:solidFill>
                <a:latin typeface="M+"/>
                <a:ea typeface="M+"/>
                <a:cs typeface="M+"/>
                <a:sym typeface="M+"/>
              </a:rPr>
              <a:t>氏をお迎えしてご講演をいただきます</a:t>
            </a:r>
            <a:r>
              <a:rPr lang="en-US" sz="1109" spc="-33" dirty="0">
                <a:solidFill>
                  <a:srgbClr val="333333"/>
                </a:solidFill>
                <a:latin typeface="M+"/>
                <a:ea typeface="M+"/>
                <a:cs typeface="M+"/>
                <a:sym typeface="M+"/>
              </a:rPr>
              <a:t>。</a:t>
            </a:r>
          </a:p>
          <a:p>
            <a:pPr algn="just">
              <a:lnSpc>
                <a:spcPts val="1553"/>
              </a:lnSpc>
            </a:pPr>
            <a:r>
              <a:rPr lang="en-US" sz="1109" spc="-33" dirty="0" err="1">
                <a:solidFill>
                  <a:srgbClr val="333333"/>
                </a:solidFill>
                <a:latin typeface="M+"/>
                <a:ea typeface="M+"/>
                <a:cs typeface="M+"/>
                <a:sym typeface="M+"/>
              </a:rPr>
              <a:t>KIGURUMI.BIZ株式会社は、くまモンの制作を行っている会社で、従業員は女性が大半を占める環境</a:t>
            </a:r>
            <a:r>
              <a:rPr lang="ja-JP" altLang="en-US" sz="1109" spc="-33" dirty="0">
                <a:solidFill>
                  <a:srgbClr val="333333"/>
                </a:solidFill>
                <a:latin typeface="M+"/>
                <a:ea typeface="M+"/>
                <a:cs typeface="M+"/>
                <a:sym typeface="M+"/>
              </a:rPr>
              <a:t>において</a:t>
            </a:r>
            <a:r>
              <a:rPr lang="en-US" sz="1109" spc="-33" dirty="0">
                <a:solidFill>
                  <a:srgbClr val="333333"/>
                </a:solidFill>
                <a:latin typeface="M+"/>
                <a:ea typeface="M+"/>
                <a:cs typeface="M+"/>
                <a:sym typeface="M+"/>
              </a:rPr>
              <a:t>「残業ほぼゼロ」で利益成長を実践されている取り組みについてご講演いただきます。また、自身の女性経営者としての経験談や苦労についてもお話をいただきます。女性の仕事と家庭の両立など永久的な課題でもあり、近年は女性の社会進出も進み男性も同じ課題を抱えています。このような中、ワークライフバランスを重視した経営について</a:t>
            </a:r>
            <a:r>
              <a:rPr lang="ja-JP" altLang="en-US" sz="1109" spc="-33" dirty="0">
                <a:solidFill>
                  <a:srgbClr val="333333"/>
                </a:solidFill>
                <a:latin typeface="M+"/>
                <a:ea typeface="M+"/>
                <a:cs typeface="M+"/>
                <a:sym typeface="M+"/>
              </a:rPr>
              <a:t>、</a:t>
            </a:r>
            <a:r>
              <a:rPr lang="en-US" sz="1109" spc="-33" dirty="0" err="1">
                <a:solidFill>
                  <a:srgbClr val="333333"/>
                </a:solidFill>
                <a:latin typeface="M+"/>
                <a:ea typeface="M+"/>
                <a:cs typeface="M+"/>
                <a:sym typeface="M+"/>
              </a:rPr>
              <a:t>今後のヒントを得られるいい機会になることと存じますので、是非ご参加くださいますようお願い申し上げます</a:t>
            </a:r>
            <a:r>
              <a:rPr lang="en-US" sz="1109" spc="-33" dirty="0">
                <a:solidFill>
                  <a:srgbClr val="333333"/>
                </a:solidFill>
                <a:latin typeface="M+"/>
                <a:ea typeface="M+"/>
                <a:cs typeface="M+"/>
                <a:sym typeface="M+"/>
              </a:rPr>
              <a:t>。</a:t>
            </a:r>
          </a:p>
        </p:txBody>
      </p:sp>
      <p:sp>
        <p:nvSpPr>
          <p:cNvPr id="53" name="TextBox 53"/>
          <p:cNvSpPr txBox="1"/>
          <p:nvPr/>
        </p:nvSpPr>
        <p:spPr>
          <a:xfrm>
            <a:off x="492501" y="6191182"/>
            <a:ext cx="3059394" cy="850900"/>
          </a:xfrm>
          <a:prstGeom prst="rect">
            <a:avLst/>
          </a:prstGeom>
        </p:spPr>
        <p:txBody>
          <a:bodyPr lIns="0" tIns="0" rIns="0" bIns="0" rtlCol="0" anchor="t">
            <a:spAutoFit/>
          </a:bodyPr>
          <a:lstStyle/>
          <a:p>
            <a:pPr algn="l">
              <a:lnSpc>
                <a:spcPts val="1399"/>
              </a:lnSpc>
            </a:pPr>
            <a:r>
              <a:rPr lang="en-US" sz="999" spc="49" dirty="0">
                <a:solidFill>
                  <a:srgbClr val="333333"/>
                </a:solidFill>
                <a:latin typeface="M+"/>
                <a:ea typeface="M+"/>
                <a:cs typeface="M+"/>
                <a:sym typeface="M+"/>
              </a:rPr>
              <a:t>Apple他外資系企業勤務後、宮崎県にUターンしKIGURUMI.BIZに入社。2017年にKIGURUMI.BIZ株式会社　</a:t>
            </a:r>
            <a:r>
              <a:rPr lang="en-US" sz="999" spc="49" dirty="0" err="1">
                <a:solidFill>
                  <a:srgbClr val="333333"/>
                </a:solidFill>
                <a:latin typeface="M+"/>
                <a:ea typeface="M+"/>
                <a:cs typeface="M+"/>
                <a:sym typeface="M+"/>
              </a:rPr>
              <a:t>代表取締役就任。あかくまや株式会社代表取締役、一般社団法人着ぐるみ協会</a:t>
            </a:r>
            <a:r>
              <a:rPr lang="en-US" sz="999" spc="49" dirty="0">
                <a:solidFill>
                  <a:srgbClr val="333333"/>
                </a:solidFill>
                <a:latin typeface="M+"/>
                <a:ea typeface="M+"/>
                <a:cs typeface="M+"/>
                <a:sym typeface="M+"/>
              </a:rPr>
              <a:t>　</a:t>
            </a:r>
            <a:r>
              <a:rPr lang="en-US" sz="999" spc="49" dirty="0" err="1">
                <a:solidFill>
                  <a:srgbClr val="333333"/>
                </a:solidFill>
                <a:latin typeface="M+"/>
                <a:ea typeface="M+"/>
                <a:cs typeface="M+"/>
                <a:sym typeface="M+"/>
              </a:rPr>
              <a:t>代表理事も務められている</a:t>
            </a:r>
            <a:r>
              <a:rPr lang="en-US" sz="999" spc="49" dirty="0">
                <a:solidFill>
                  <a:srgbClr val="333333"/>
                </a:solidFill>
                <a:latin typeface="M+"/>
                <a:ea typeface="M+"/>
                <a:cs typeface="M+"/>
                <a:sym typeface="M+"/>
              </a:rPr>
              <a:t>。</a:t>
            </a:r>
          </a:p>
        </p:txBody>
      </p:sp>
      <p:sp>
        <p:nvSpPr>
          <p:cNvPr id="54" name="TextBox 54"/>
          <p:cNvSpPr txBox="1"/>
          <p:nvPr/>
        </p:nvSpPr>
        <p:spPr>
          <a:xfrm>
            <a:off x="1363757" y="9539501"/>
            <a:ext cx="4780888" cy="325636"/>
          </a:xfrm>
          <a:prstGeom prst="rect">
            <a:avLst/>
          </a:prstGeom>
        </p:spPr>
        <p:txBody>
          <a:bodyPr lIns="0" tIns="0" rIns="0" bIns="0" rtlCol="0" anchor="t">
            <a:spAutoFit/>
          </a:bodyPr>
          <a:lstStyle/>
          <a:p>
            <a:pPr algn="l">
              <a:lnSpc>
                <a:spcPts val="2526"/>
              </a:lnSpc>
            </a:pPr>
            <a:r>
              <a:rPr lang="en-US" sz="1804" b="1" spc="90">
                <a:solidFill>
                  <a:srgbClr val="333333"/>
                </a:solidFill>
                <a:latin typeface="M+ Bold"/>
                <a:ea typeface="M+ Bold"/>
                <a:cs typeface="M+ Bold"/>
                <a:sym typeface="M+ Bold"/>
              </a:rPr>
              <a:t>熊本県商工会連合会</a:t>
            </a:r>
          </a:p>
        </p:txBody>
      </p:sp>
      <p:sp>
        <p:nvSpPr>
          <p:cNvPr id="55" name="Freeform 55"/>
          <p:cNvSpPr/>
          <p:nvPr/>
        </p:nvSpPr>
        <p:spPr>
          <a:xfrm>
            <a:off x="4025629" y="9573819"/>
            <a:ext cx="172886" cy="237236"/>
          </a:xfrm>
          <a:custGeom>
            <a:avLst/>
            <a:gdLst/>
            <a:ahLst/>
            <a:cxnLst/>
            <a:rect l="l" t="t" r="r" b="b"/>
            <a:pathLst>
              <a:path w="172886" h="237236">
                <a:moveTo>
                  <a:pt x="0" y="0"/>
                </a:moveTo>
                <a:lnTo>
                  <a:pt x="172886" y="0"/>
                </a:lnTo>
                <a:lnTo>
                  <a:pt x="172886" y="237237"/>
                </a:lnTo>
                <a:lnTo>
                  <a:pt x="0" y="2372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6" name="TextBox 56"/>
          <p:cNvSpPr txBox="1"/>
          <p:nvPr/>
        </p:nvSpPr>
        <p:spPr>
          <a:xfrm>
            <a:off x="4301475" y="9545156"/>
            <a:ext cx="2763775" cy="352425"/>
          </a:xfrm>
          <a:prstGeom prst="rect">
            <a:avLst/>
          </a:prstGeom>
        </p:spPr>
        <p:txBody>
          <a:bodyPr lIns="0" tIns="0" rIns="0" bIns="0" rtlCol="0" anchor="t">
            <a:spAutoFit/>
          </a:bodyPr>
          <a:lstStyle/>
          <a:p>
            <a:pPr algn="l">
              <a:lnSpc>
                <a:spcPts val="2639"/>
              </a:lnSpc>
            </a:pPr>
            <a:r>
              <a:rPr lang="en-US" sz="2199" b="1" spc="109" dirty="0">
                <a:solidFill>
                  <a:srgbClr val="333333"/>
                </a:solidFill>
                <a:latin typeface="M+ Bold"/>
                <a:ea typeface="M+ Bold"/>
                <a:cs typeface="M+ Bold"/>
                <a:sym typeface="M+ Bold"/>
              </a:rPr>
              <a:t>096-325-5161</a:t>
            </a:r>
          </a:p>
        </p:txBody>
      </p:sp>
      <p:sp>
        <p:nvSpPr>
          <p:cNvPr id="57" name="TextBox 57"/>
          <p:cNvSpPr txBox="1"/>
          <p:nvPr/>
        </p:nvSpPr>
        <p:spPr>
          <a:xfrm>
            <a:off x="3286365" y="10001851"/>
            <a:ext cx="3282920" cy="498278"/>
          </a:xfrm>
          <a:prstGeom prst="rect">
            <a:avLst/>
          </a:prstGeom>
        </p:spPr>
        <p:txBody>
          <a:bodyPr lIns="0" tIns="0" rIns="0" bIns="0" rtlCol="0" anchor="t">
            <a:spAutoFit/>
          </a:bodyPr>
          <a:lstStyle/>
          <a:p>
            <a:pPr algn="l">
              <a:lnSpc>
                <a:spcPts val="1960"/>
              </a:lnSpc>
            </a:pPr>
            <a:r>
              <a:rPr lang="en-US" sz="1400" spc="70" dirty="0">
                <a:solidFill>
                  <a:srgbClr val="333333"/>
                </a:solidFill>
                <a:latin typeface="M+"/>
                <a:ea typeface="M+"/>
                <a:cs typeface="M+"/>
                <a:sym typeface="M+"/>
              </a:rPr>
              <a:t>※</a:t>
            </a:r>
            <a:r>
              <a:rPr lang="ja-JP" altLang="en-US" sz="1400" spc="70" dirty="0">
                <a:solidFill>
                  <a:srgbClr val="333333"/>
                </a:solidFill>
                <a:latin typeface="M+"/>
                <a:ea typeface="M+"/>
                <a:cs typeface="M+"/>
                <a:sym typeface="M+"/>
              </a:rPr>
              <a:t>お申込みフォームよりお申込みいた　</a:t>
            </a:r>
            <a:endParaRPr lang="en-US" altLang="ja-JP" sz="1400" spc="70" dirty="0">
              <a:solidFill>
                <a:srgbClr val="333333"/>
              </a:solidFill>
              <a:latin typeface="M+"/>
              <a:ea typeface="M+"/>
              <a:cs typeface="M+"/>
              <a:sym typeface="M+"/>
            </a:endParaRPr>
          </a:p>
          <a:p>
            <a:pPr algn="l">
              <a:lnSpc>
                <a:spcPts val="1960"/>
              </a:lnSpc>
            </a:pPr>
            <a:r>
              <a:rPr lang="ja-JP" altLang="en-US" sz="1400" spc="70" dirty="0">
                <a:solidFill>
                  <a:srgbClr val="333333"/>
                </a:solidFill>
                <a:latin typeface="M+"/>
                <a:ea typeface="M+"/>
                <a:cs typeface="M+"/>
                <a:sym typeface="M+"/>
              </a:rPr>
              <a:t>　だくか</a:t>
            </a:r>
            <a:r>
              <a:rPr lang="en-US" sz="1400" spc="70" dirty="0" err="1">
                <a:solidFill>
                  <a:srgbClr val="333333"/>
                </a:solidFill>
                <a:latin typeface="M+"/>
                <a:ea typeface="M+"/>
                <a:cs typeface="M+"/>
                <a:sym typeface="M+"/>
              </a:rPr>
              <a:t>商工会へ</a:t>
            </a:r>
            <a:r>
              <a:rPr lang="ja-JP" altLang="en-US" sz="1400" spc="70" dirty="0">
                <a:solidFill>
                  <a:srgbClr val="333333"/>
                </a:solidFill>
                <a:latin typeface="M+"/>
                <a:ea typeface="M+"/>
                <a:cs typeface="M+"/>
                <a:sym typeface="M+"/>
              </a:rPr>
              <a:t>ご連絡</a:t>
            </a:r>
            <a:r>
              <a:rPr lang="en-US" sz="1400" spc="70" dirty="0" err="1">
                <a:solidFill>
                  <a:srgbClr val="333333"/>
                </a:solidFill>
                <a:latin typeface="M+"/>
                <a:ea typeface="M+"/>
                <a:cs typeface="M+"/>
                <a:sym typeface="M+"/>
              </a:rPr>
              <a:t>ください</a:t>
            </a:r>
            <a:r>
              <a:rPr lang="en-US" sz="1400" spc="70" dirty="0">
                <a:solidFill>
                  <a:srgbClr val="333333"/>
                </a:solidFill>
                <a:latin typeface="M+"/>
                <a:ea typeface="M+"/>
                <a:cs typeface="M+"/>
                <a:sym typeface="M+"/>
              </a:rPr>
              <a:t>。</a:t>
            </a:r>
          </a:p>
        </p:txBody>
      </p:sp>
      <p:sp>
        <p:nvSpPr>
          <p:cNvPr id="59" name="TextBox 39">
            <a:extLst>
              <a:ext uri="{FF2B5EF4-FFF2-40B4-BE49-F238E27FC236}">
                <a16:creationId xmlns:a16="http://schemas.microsoft.com/office/drawing/2014/main" id="{BAD7F9DB-43CD-6A8E-0FE7-D26E94B9D743}"/>
              </a:ext>
            </a:extLst>
          </p:cNvPr>
          <p:cNvSpPr txBox="1"/>
          <p:nvPr/>
        </p:nvSpPr>
        <p:spPr>
          <a:xfrm>
            <a:off x="327478" y="4026961"/>
            <a:ext cx="1833684" cy="617670"/>
          </a:xfrm>
          <a:prstGeom prst="rect">
            <a:avLst/>
          </a:prstGeom>
        </p:spPr>
        <p:txBody>
          <a:bodyPr wrap="square" lIns="0" tIns="0" rIns="0" bIns="0" rtlCol="0" anchor="t">
            <a:spAutoFit/>
          </a:bodyPr>
          <a:lstStyle/>
          <a:p>
            <a:pPr algn="ctr">
              <a:lnSpc>
                <a:spcPts val="2519"/>
              </a:lnSpc>
            </a:pPr>
            <a:r>
              <a:rPr lang="ja-JP" altLang="en-US" sz="1799" b="1" spc="35" dirty="0">
                <a:solidFill>
                  <a:srgbClr val="763180"/>
                </a:solidFill>
                <a:latin typeface="モトヤアラタ Medium"/>
                <a:ea typeface="モトヤアラタ Medium"/>
                <a:cs typeface="モトヤアラタ Medium"/>
                <a:sym typeface="モトヤアラタ Medium"/>
              </a:rPr>
              <a:t>メルパルク熊本</a:t>
            </a:r>
            <a:endParaRPr lang="en-US" altLang="ja-JP" sz="1799" b="1" spc="35" dirty="0">
              <a:solidFill>
                <a:srgbClr val="763180"/>
              </a:solidFill>
              <a:latin typeface="モトヤアラタ Medium"/>
              <a:ea typeface="モトヤアラタ Medium"/>
              <a:cs typeface="モトヤアラタ Medium"/>
              <a:sym typeface="モトヤアラタ Medium"/>
            </a:endParaRPr>
          </a:p>
          <a:p>
            <a:pPr algn="ctr">
              <a:lnSpc>
                <a:spcPts val="2519"/>
              </a:lnSpc>
            </a:pPr>
            <a:r>
              <a:rPr lang="ja-JP" altLang="en-US" sz="1799" b="1" spc="35" dirty="0">
                <a:solidFill>
                  <a:srgbClr val="763180"/>
                </a:solidFill>
                <a:latin typeface="モトヤアラタ Medium"/>
                <a:ea typeface="モトヤアラタ Medium"/>
                <a:cs typeface="モトヤアラタ Medium"/>
                <a:sym typeface="モトヤアラタ Medium"/>
              </a:rPr>
              <a:t>２階　有明</a:t>
            </a:r>
            <a:endParaRPr lang="en-US" sz="1799" b="1" spc="35" dirty="0">
              <a:solidFill>
                <a:srgbClr val="763180"/>
              </a:solidFill>
              <a:latin typeface="モトヤアラタ Medium"/>
              <a:ea typeface="モトヤアラタ Medium"/>
              <a:cs typeface="モトヤアラタ Medium"/>
              <a:sym typeface="モトヤアラタ Medium"/>
            </a:endParaRPr>
          </a:p>
        </p:txBody>
      </p:sp>
      <p:sp>
        <p:nvSpPr>
          <p:cNvPr id="58" name="TextBox 45">
            <a:extLst>
              <a:ext uri="{FF2B5EF4-FFF2-40B4-BE49-F238E27FC236}">
                <a16:creationId xmlns:a16="http://schemas.microsoft.com/office/drawing/2014/main" id="{A35344FF-34BC-7BF7-C8FC-67557D284C12}"/>
              </a:ext>
            </a:extLst>
          </p:cNvPr>
          <p:cNvSpPr txBox="1"/>
          <p:nvPr/>
        </p:nvSpPr>
        <p:spPr>
          <a:xfrm>
            <a:off x="2390561" y="4326136"/>
            <a:ext cx="5101777" cy="788742"/>
          </a:xfrm>
          <a:prstGeom prst="rect">
            <a:avLst/>
          </a:prstGeom>
        </p:spPr>
        <p:txBody>
          <a:bodyPr lIns="0" tIns="0" rIns="0" bIns="0" rtlCol="0" anchor="t">
            <a:spAutoFit/>
          </a:bodyPr>
          <a:lstStyle/>
          <a:p>
            <a:pPr algn="l">
              <a:lnSpc>
                <a:spcPts val="3220"/>
              </a:lnSpc>
            </a:pPr>
            <a:r>
              <a:rPr lang="ja-JP" altLang="en-US" spc="115" dirty="0">
                <a:solidFill>
                  <a:srgbClr val="763180"/>
                </a:solidFill>
                <a:latin typeface="M+ Bold"/>
                <a:ea typeface="M+ Bold"/>
                <a:cs typeface="M+ Bold"/>
                <a:sym typeface="M+ Bold"/>
              </a:rPr>
              <a:t>対象者：経営者・後継者等</a:t>
            </a:r>
            <a:endParaRPr lang="en-US" altLang="ja-JP" spc="115" dirty="0">
              <a:solidFill>
                <a:srgbClr val="763180"/>
              </a:solidFill>
              <a:latin typeface="M+ Bold"/>
              <a:ea typeface="M+ Bold"/>
              <a:cs typeface="M+ Bold"/>
              <a:sym typeface="M+ Bold"/>
            </a:endParaRPr>
          </a:p>
          <a:p>
            <a:pPr algn="l">
              <a:lnSpc>
                <a:spcPts val="3220"/>
              </a:lnSpc>
            </a:pPr>
            <a:r>
              <a:rPr lang="ja-JP" altLang="en-US" spc="115" dirty="0">
                <a:solidFill>
                  <a:srgbClr val="763180"/>
                </a:solidFill>
                <a:latin typeface="M+ Bold"/>
                <a:ea typeface="M+ Bold"/>
                <a:cs typeface="M+ Bold"/>
                <a:sym typeface="M+ Bold"/>
              </a:rPr>
              <a:t>　　　　（定員８０名</a:t>
            </a:r>
            <a:r>
              <a:rPr lang="en-US" altLang="ja-JP" spc="115" dirty="0">
                <a:solidFill>
                  <a:srgbClr val="763180"/>
                </a:solidFill>
                <a:latin typeface="M+ Bold"/>
                <a:ea typeface="M+ Bold"/>
                <a:cs typeface="M+ Bold"/>
                <a:sym typeface="M+ Bold"/>
              </a:rPr>
              <a:t>※</a:t>
            </a:r>
            <a:r>
              <a:rPr lang="ja-JP" altLang="en-US" spc="115" dirty="0">
                <a:solidFill>
                  <a:srgbClr val="763180"/>
                </a:solidFill>
                <a:latin typeface="M+ Bold"/>
                <a:ea typeface="M+ Bold"/>
                <a:cs typeface="M+ Bold"/>
                <a:sym typeface="M+ Bold"/>
              </a:rPr>
              <a:t>先着順）</a:t>
            </a:r>
            <a:endParaRPr lang="en-US" spc="115" dirty="0">
              <a:solidFill>
                <a:srgbClr val="763180"/>
              </a:solidFill>
              <a:latin typeface="M+ Bold"/>
              <a:ea typeface="M+ Bold"/>
              <a:cs typeface="M+ Bold"/>
              <a:sym typeface="M+ Bold"/>
            </a:endParaRPr>
          </a:p>
        </p:txBody>
      </p:sp>
      <p:pic>
        <p:nvPicPr>
          <p:cNvPr id="61" name="図 60" descr="QR コード&#10;&#10;AI によって生成されたコンテンツは間違っている可能性があります。">
            <a:extLst>
              <a:ext uri="{FF2B5EF4-FFF2-40B4-BE49-F238E27FC236}">
                <a16:creationId xmlns:a16="http://schemas.microsoft.com/office/drawing/2014/main" id="{38ACBD26-2C85-040E-99D8-0912D741151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81319" y="9811055"/>
            <a:ext cx="797246" cy="797246"/>
          </a:xfrm>
          <a:prstGeom prst="rect">
            <a:avLst/>
          </a:prstGeom>
        </p:spPr>
      </p:pic>
      <p:pic>
        <p:nvPicPr>
          <p:cNvPr id="71" name="図 70" descr="スーツを着ている男たち&#10;&#10;AI によって生成されたコンテンツは間違っている可能性があります。">
            <a:extLst>
              <a:ext uri="{FF2B5EF4-FFF2-40B4-BE49-F238E27FC236}">
                <a16:creationId xmlns:a16="http://schemas.microsoft.com/office/drawing/2014/main" id="{5B5CCF6B-3FB7-51CB-5168-F80E147F0BE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3575" y="0"/>
            <a:ext cx="5106936" cy="381317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149</Words>
  <Application>Microsoft Office PowerPoint</Application>
  <PresentationFormat>ユーザー設定</PresentationFormat>
  <Paragraphs>32</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モトヤアラタ Medium</vt:lpstr>
      <vt:lpstr>M+</vt:lpstr>
      <vt:lpstr>M+ Bold</vt:lpstr>
      <vt:lpstr>Calibri</vt:lpstr>
      <vt:lpstr>M+ Medium</vt:lpstr>
      <vt:lpstr>Arial</vt:lpstr>
      <vt:lpstr>Office Theme</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ピンク　パープル　女性向け　セミナー　チラシ　A4</dc:title>
  <dc:creator>KENREN16</dc:creator>
  <cp:lastModifiedBy>稔 大木</cp:lastModifiedBy>
  <cp:revision>8</cp:revision>
  <cp:lastPrinted>2026-01-13T08:41:31Z</cp:lastPrinted>
  <dcterms:created xsi:type="dcterms:W3CDTF">2006-08-16T00:00:00Z</dcterms:created>
  <dcterms:modified xsi:type="dcterms:W3CDTF">2026-01-26T05:58:55Z</dcterms:modified>
  <dc:identifier>DAG95Uv_2CE</dc:identifier>
</cp:coreProperties>
</file>